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1"/>
    <p:sldMasterId id="2147483663" r:id="rId2"/>
  </p:sldMasterIdLst>
  <p:notesMasterIdLst>
    <p:notesMasterId r:id="rId23"/>
  </p:notesMasterIdLst>
  <p:sldIdLst>
    <p:sldId id="256" r:id="rId3"/>
    <p:sldId id="275" r:id="rId4"/>
    <p:sldId id="258" r:id="rId5"/>
    <p:sldId id="259" r:id="rId6"/>
    <p:sldId id="274" r:id="rId7"/>
    <p:sldId id="277" r:id="rId8"/>
    <p:sldId id="269" r:id="rId9"/>
    <p:sldId id="260" r:id="rId10"/>
    <p:sldId id="278" r:id="rId11"/>
    <p:sldId id="267" r:id="rId12"/>
    <p:sldId id="268" r:id="rId13"/>
    <p:sldId id="264" r:id="rId14"/>
    <p:sldId id="262" r:id="rId15"/>
    <p:sldId id="281" r:id="rId16"/>
    <p:sldId id="263" r:id="rId17"/>
    <p:sldId id="279" r:id="rId18"/>
    <p:sldId id="272" r:id="rId19"/>
    <p:sldId id="273" r:id="rId20"/>
    <p:sldId id="265" r:id="rId21"/>
    <p:sldId id="280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36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4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38"/>
    <p:restoredTop sz="94580" autoAdjust="0"/>
  </p:normalViewPr>
  <p:slideViewPr>
    <p:cSldViewPr snapToGrid="0" snapToObjects="1">
      <p:cViewPr>
        <p:scale>
          <a:sx n="134" d="100"/>
          <a:sy n="134" d="100"/>
        </p:scale>
        <p:origin x="-2024" y="-288"/>
      </p:cViewPr>
      <p:guideLst>
        <p:guide orient="horz" pos="2136"/>
        <p:guide orient="horz" pos="2145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62DA47-C0C1-2340-8CB8-A72A1CEA374D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E1442-B80D-C949-A50A-AB843F8B3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3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E1442-B80D-C949-A50A-AB843F8B3579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2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E1442-B80D-C949-A50A-AB843F8B357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163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E1442-B80D-C949-A50A-AB843F8B357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163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E1442-B80D-C949-A50A-AB843F8B357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163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E1442-B80D-C949-A50A-AB843F8B357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271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E1442-B80D-C949-A50A-AB843F8B357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271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strongly-connected component of a directed graph G is a maximal subset V' of the vertices with the property that every node in V' is reachable from every other node in V'. What makes strongly-connected components different from connected components in undirected graphs is that in an undirected graph, if you can reach v from u, you can go backwards along the same path to reach u from v; but in a directed graph, it may be that you can reach v from u but not be able to go back.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E1442-B80D-C949-A50A-AB843F8B35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73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Running into some stack overflow issues for n=1e4 or above– limiting how large I could make my samples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E1442-B80D-C949-A50A-AB843F8B35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017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E1442-B80D-C949-A50A-AB843F8B35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707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E1442-B80D-C949-A50A-AB843F8B35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707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E1442-B80D-C949-A50A-AB843F8B35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200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It’s not that this paper is incorrect–</a:t>
            </a:r>
            <a:r>
              <a:rPr lang="en-US" baseline="0" dirty="0" smtClean="0"/>
              <a:t> it’s just perhaps misguided in its framing of the issue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E1442-B80D-C949-A50A-AB843F8B35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707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E1442-B80D-C949-A50A-AB843F8B35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707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Beta as we study it is the scaling</a:t>
            </a:r>
            <a:r>
              <a:rPr lang="en-US" baseline="0" dirty="0" smtClean="0"/>
              <a:t> for the probability of being in the percolating cluster– which doesn’t really exist here.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E1442-B80D-C949-A50A-AB843F8B357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163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Source: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747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728788"/>
            <a:ext cx="8229600" cy="435901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 dirty="0"/>
          </a:p>
        </p:txBody>
      </p:sp>
      <p:sp>
        <p:nvSpPr>
          <p:cNvPr id="5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7010400" y="572588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44AE0-12A7-D04B-B734-98B9D5D7B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89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94305" y="2220913"/>
            <a:ext cx="3492495" cy="33178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0" y="2220913"/>
            <a:ext cx="3500284" cy="33178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57200" y="1737031"/>
            <a:ext cx="3500438" cy="483881"/>
          </a:xfrm>
          <a:effectLst/>
        </p:spPr>
        <p:txBody>
          <a:bodyPr anchor="ctr" anchorCtr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194556" y="1737031"/>
            <a:ext cx="3500438" cy="483881"/>
          </a:xfrm>
          <a:effectLst/>
        </p:spPr>
        <p:txBody>
          <a:bodyPr anchor="ctr" anchorCtr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2220912"/>
            <a:ext cx="3500284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5186516" y="2220912"/>
            <a:ext cx="3500284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Isosceles Triangle 12"/>
          <p:cNvSpPr/>
          <p:nvPr userDrawn="1"/>
        </p:nvSpPr>
        <p:spPr>
          <a:xfrm rot="5400000">
            <a:off x="2687501" y="3457654"/>
            <a:ext cx="3801760" cy="360512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 dirty="0"/>
          </a:p>
        </p:txBody>
      </p:sp>
      <p:sp>
        <p:nvSpPr>
          <p:cNvPr id="12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7010400" y="572588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44AE0-12A7-D04B-B734-98B9D5D7B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38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02025" y="4595213"/>
            <a:ext cx="2133600" cy="64053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Source: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747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theme" Target="../theme/theme2.xml"/><Relationship Id="rId5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2"/>
          <p:cNvGrpSpPr>
            <a:grpSpLocks/>
          </p:cNvGrpSpPr>
          <p:nvPr/>
        </p:nvGrpSpPr>
        <p:grpSpPr bwMode="auto">
          <a:xfrm>
            <a:off x="3729037" y="1421798"/>
            <a:ext cx="1679575" cy="1676196"/>
            <a:chOff x="3731491" y="1030874"/>
            <a:chExt cx="1681017" cy="1784915"/>
          </a:xfrm>
        </p:grpSpPr>
        <p:sp>
          <p:nvSpPr>
            <p:cNvPr id="9" name="Rectangle 8"/>
            <p:cNvSpPr/>
            <p:nvPr userDrawn="1"/>
          </p:nvSpPr>
          <p:spPr>
            <a:xfrm>
              <a:off x="3731491" y="1030874"/>
              <a:ext cx="1681017" cy="1784915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28" name="Picture 10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9789" y="1270000"/>
              <a:ext cx="1202575" cy="8589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" name="Picture 11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9789" y="2249846"/>
              <a:ext cx="1202576" cy="322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5523" y="3435824"/>
            <a:ext cx="8014929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3502025" y="4595213"/>
            <a:ext cx="2133600" cy="6405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0" y="1450414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6093885"/>
            <a:ext cx="9144000" cy="7641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51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3" y="6252634"/>
            <a:ext cx="482600" cy="459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1417638"/>
            <a:ext cx="914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173787"/>
            <a:ext cx="2895600" cy="538164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Source: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7010400" y="572588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44AE0-12A7-D04B-B734-98B9D5D7BCF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2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51187"/>
            <a:ext cx="7772400" cy="1470025"/>
          </a:xfrm>
        </p:spPr>
        <p:txBody>
          <a:bodyPr/>
          <a:lstStyle/>
          <a:p>
            <a:r>
              <a:rPr lang="en-US" dirty="0" smtClean="0"/>
              <a:t>Explosive percolation on directed networks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146842"/>
            <a:ext cx="6400800" cy="1016000"/>
          </a:xfrm>
        </p:spPr>
        <p:txBody>
          <a:bodyPr/>
          <a:lstStyle/>
          <a:p>
            <a:r>
              <a:rPr lang="en-US" sz="2800" dirty="0" smtClean="0"/>
              <a:t>Shannon Moran</a:t>
            </a:r>
          </a:p>
          <a:p>
            <a:r>
              <a:rPr lang="en-US" sz="2800" dirty="0" smtClean="0"/>
              <a:t>PHYS 514 Final Project, Fall 2017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52821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ODER: Able to replicate paper’s observed SCC trends versus edge density (w/caveat)</a:t>
            </a:r>
            <a:endParaRPr lang="en-US" dirty="0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442687" y="60960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1000" b="1" dirty="0" smtClean="0">
                <a:solidFill>
                  <a:schemeClr val="bg1"/>
                </a:solidFill>
              </a:rPr>
              <a:t>Simulation notes</a:t>
            </a:r>
            <a:r>
              <a:rPr lang="en-US" sz="1000" dirty="0" smtClean="0">
                <a:solidFill>
                  <a:schemeClr val="bg1"/>
                </a:solidFill>
              </a:rPr>
              <a:t>: 10 replicates were run for each system size; built graph with 50 edge density points between 1 and 25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1307"/>
            <a:ext cx="1237226" cy="228916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Percolation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37226" y="1307"/>
            <a:ext cx="1488066" cy="228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Cluster definitions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25292" y="1307"/>
            <a:ext cx="1488066" cy="22891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Cluster algorithms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213358" y="1307"/>
            <a:ext cx="1488066" cy="228916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Critical exponents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15141" y="2852662"/>
            <a:ext cx="8669288" cy="2475939"/>
            <a:chOff x="332402" y="2256943"/>
            <a:chExt cx="12447528" cy="3555000"/>
          </a:xfrm>
        </p:grpSpPr>
        <p:pic>
          <p:nvPicPr>
            <p:cNvPr id="16" name="Picture 15" descr="fig5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178"/>
            <a:stretch/>
          </p:blipFill>
          <p:spPr>
            <a:xfrm>
              <a:off x="332402" y="2754034"/>
              <a:ext cx="4082004" cy="2764418"/>
            </a:xfrm>
            <a:prstGeom prst="rect">
              <a:avLst/>
            </a:prstGeom>
          </p:spPr>
        </p:pic>
        <p:pic>
          <p:nvPicPr>
            <p:cNvPr id="23" name="Picture 22" descr="download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7726" y="2281343"/>
              <a:ext cx="4229100" cy="3530600"/>
            </a:xfrm>
            <a:prstGeom prst="rect">
              <a:avLst/>
            </a:prstGeom>
          </p:spPr>
        </p:pic>
        <p:grpSp>
          <p:nvGrpSpPr>
            <p:cNvPr id="28" name="Group 27"/>
            <p:cNvGrpSpPr/>
            <p:nvPr/>
          </p:nvGrpSpPr>
          <p:grpSpPr>
            <a:xfrm>
              <a:off x="8449230" y="2256943"/>
              <a:ext cx="4330700" cy="3555000"/>
              <a:chOff x="8464816" y="2541000"/>
              <a:chExt cx="4330700" cy="3555000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8464816" y="2541000"/>
                <a:ext cx="4330700" cy="3530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4" name="Picture 23" descr="download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06326" y="2565400"/>
                <a:ext cx="4241800" cy="3530600"/>
              </a:xfrm>
              <a:prstGeom prst="rect">
                <a:avLst/>
              </a:prstGeom>
            </p:spPr>
          </p:pic>
        </p:grpSp>
      </p:grpSp>
      <p:sp>
        <p:nvSpPr>
          <p:cNvPr id="26" name="Rectangle 25"/>
          <p:cNvSpPr/>
          <p:nvPr/>
        </p:nvSpPr>
        <p:spPr>
          <a:xfrm>
            <a:off x="322256" y="2290820"/>
            <a:ext cx="2666017" cy="48297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rgbClr val="FFFFFF"/>
                </a:solidFill>
              </a:rPr>
              <a:t>Target results</a:t>
            </a:r>
            <a:endParaRPr lang="en-US" sz="2000" b="1" dirty="0">
              <a:solidFill>
                <a:srgbClr val="FFFFFF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058121" y="2290820"/>
            <a:ext cx="5793302" cy="482976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rgbClr val="FFFFFF"/>
                </a:solidFill>
              </a:rPr>
              <a:t>My results</a:t>
            </a:r>
            <a:endParaRPr lang="en-US" sz="2000" b="1" dirty="0">
              <a:solidFill>
                <a:srgbClr val="FFFFFF"/>
              </a:solidFill>
            </a:endParaRPr>
          </a:p>
        </p:txBody>
      </p:sp>
      <p:sp>
        <p:nvSpPr>
          <p:cNvPr id="3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010400" y="5725889"/>
            <a:ext cx="2133600" cy="365125"/>
          </a:xfrm>
        </p:spPr>
        <p:txBody>
          <a:bodyPr/>
          <a:lstStyle/>
          <a:p>
            <a:r>
              <a:rPr lang="en-US" dirty="0" smtClean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25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C-ODER: Able to replicate large SCC jumps observed </a:t>
            </a:r>
            <a:r>
              <a:rPr lang="en-US" dirty="0"/>
              <a:t>in paper (w/caveat)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1307"/>
            <a:ext cx="1237226" cy="228916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Percolation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37226" y="1307"/>
            <a:ext cx="1488066" cy="228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Cluster definitions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25292" y="1307"/>
            <a:ext cx="1488066" cy="22891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Cluster algorithms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13358" y="1307"/>
            <a:ext cx="1488066" cy="228916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Critical exponents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6682" y="2290820"/>
            <a:ext cx="2644399" cy="48297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rgbClr val="FFFFFF"/>
                </a:solidFill>
              </a:rPr>
              <a:t>Target results</a:t>
            </a:r>
            <a:endParaRPr lang="en-US" sz="2000" b="1" dirty="0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36383" y="2290820"/>
            <a:ext cx="5967815" cy="482976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rgbClr val="FFFFFF"/>
                </a:solidFill>
              </a:rPr>
              <a:t>My results</a:t>
            </a:r>
            <a:endParaRPr lang="en-US" sz="2000" b="1" dirty="0">
              <a:solidFill>
                <a:srgbClr val="FFFFFF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06682" y="2899895"/>
            <a:ext cx="8697516" cy="2516715"/>
            <a:chOff x="-1255793" y="2307208"/>
            <a:chExt cx="12430668" cy="3596941"/>
          </a:xfrm>
        </p:grpSpPr>
        <p:pic>
          <p:nvPicPr>
            <p:cNvPr id="15" name="Picture 14" descr="Screen Shot 2017-12-13 at 3.36.05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55793" y="2691426"/>
              <a:ext cx="3820068" cy="2949368"/>
            </a:xfrm>
            <a:prstGeom prst="rect">
              <a:avLst/>
            </a:prstGeom>
          </p:spPr>
        </p:pic>
        <p:pic>
          <p:nvPicPr>
            <p:cNvPr id="18" name="Picture 17" descr="download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5552" y="2373550"/>
              <a:ext cx="4279899" cy="3530599"/>
            </a:xfrm>
            <a:prstGeom prst="rect">
              <a:avLst/>
            </a:prstGeom>
          </p:spPr>
        </p:pic>
        <p:grpSp>
          <p:nvGrpSpPr>
            <p:cNvPr id="21" name="Group 20"/>
            <p:cNvGrpSpPr/>
            <p:nvPr/>
          </p:nvGrpSpPr>
          <p:grpSpPr>
            <a:xfrm>
              <a:off x="6844175" y="2307208"/>
              <a:ext cx="4330700" cy="3530600"/>
              <a:chOff x="9019213" y="2094175"/>
              <a:chExt cx="4330700" cy="35306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19213" y="2094175"/>
                <a:ext cx="4330700" cy="3530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Picture 18" descr="download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19213" y="2094175"/>
                <a:ext cx="4330700" cy="3530600"/>
              </a:xfrm>
              <a:prstGeom prst="rect">
                <a:avLst/>
              </a:prstGeom>
            </p:spPr>
          </p:pic>
        </p:grpSp>
      </p:grpSp>
      <p:sp>
        <p:nvSpPr>
          <p:cNvPr id="23" name="Text Placeholder 4"/>
          <p:cNvSpPr txBox="1">
            <a:spLocks/>
          </p:cNvSpPr>
          <p:nvPr/>
        </p:nvSpPr>
        <p:spPr>
          <a:xfrm>
            <a:off x="442687" y="60960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1000" b="1" dirty="0" smtClean="0">
                <a:solidFill>
                  <a:schemeClr val="bg1"/>
                </a:solidFill>
              </a:rPr>
              <a:t>Simulation notes</a:t>
            </a:r>
            <a:r>
              <a:rPr lang="en-US" sz="1000" dirty="0" smtClean="0">
                <a:solidFill>
                  <a:schemeClr val="bg1"/>
                </a:solidFill>
              </a:rPr>
              <a:t>: 10 replicates were run for each system size; built graph with 50 edge density points between 1 and 25</a:t>
            </a:r>
          </a:p>
        </p:txBody>
      </p:sp>
      <p:sp>
        <p:nvSpPr>
          <p:cNvPr id="2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010400" y="5725889"/>
            <a:ext cx="2133600" cy="365125"/>
          </a:xfrm>
        </p:spPr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044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459715" y="2606030"/>
            <a:ext cx="775051" cy="24908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might this be?</a:t>
            </a:r>
            <a:r>
              <a:rPr lang="en-US" dirty="0"/>
              <a:t>: </a:t>
            </a:r>
            <a:r>
              <a:rPr lang="en-US" dirty="0" smtClean="0"/>
              <a:t> Able to replicate “jump” mechanism– SCC combination near </a:t>
            </a:r>
            <a:r>
              <a:rPr lang="en-US" dirty="0" err="1" smtClean="0"/>
              <a:t>δ</a:t>
            </a:r>
            <a:r>
              <a:rPr lang="en-US" baseline="-25000" dirty="0" err="1" smtClean="0"/>
              <a:t>c</a:t>
            </a:r>
            <a:endParaRPr lang="en-US" baseline="-25000" dirty="0"/>
          </a:p>
        </p:txBody>
      </p:sp>
      <p:sp>
        <p:nvSpPr>
          <p:cNvPr id="13" name="Text Placeholder 4"/>
          <p:cNvSpPr txBox="1">
            <a:spLocks/>
          </p:cNvSpPr>
          <p:nvPr/>
        </p:nvSpPr>
        <p:spPr>
          <a:xfrm>
            <a:off x="442687" y="6096000"/>
            <a:ext cx="784099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1000" b="1" dirty="0" smtClean="0">
                <a:solidFill>
                  <a:schemeClr val="bg1"/>
                </a:solidFill>
              </a:rPr>
              <a:t>Simulation notes</a:t>
            </a:r>
            <a:r>
              <a:rPr lang="en-US" sz="1000" dirty="0" smtClean="0">
                <a:solidFill>
                  <a:schemeClr val="bg1"/>
                </a:solidFill>
              </a:rPr>
              <a:t>: 1 replicate shown for system size of n=1E2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03043" y="5504559"/>
            <a:ext cx="2367465" cy="22891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Range of </a:t>
            </a:r>
            <a:r>
              <a:rPr lang="el-GR" sz="1400" dirty="0" smtClean="0">
                <a:solidFill>
                  <a:schemeClr val="tx1"/>
                </a:solidFill>
              </a:rPr>
              <a:t>δ</a:t>
            </a:r>
            <a:r>
              <a:rPr lang="el-GR" sz="1400" baseline="-25000" dirty="0" smtClean="0">
                <a:solidFill>
                  <a:schemeClr val="tx1"/>
                </a:solidFill>
              </a:rPr>
              <a:t>c</a:t>
            </a:r>
            <a:r>
              <a:rPr lang="en-US" sz="1400" dirty="0" smtClean="0">
                <a:solidFill>
                  <a:schemeClr val="tx1"/>
                </a:solidFill>
              </a:rPr>
              <a:t> seen in simulation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/>
          <p:cNvCxnSpPr>
            <a:endCxn id="14" idx="0"/>
          </p:cNvCxnSpPr>
          <p:nvPr/>
        </p:nvCxnSpPr>
        <p:spPr>
          <a:xfrm>
            <a:off x="1886776" y="4801884"/>
            <a:ext cx="0" cy="70267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0" y="1307"/>
            <a:ext cx="1237226" cy="228916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Percolation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37226" y="1307"/>
            <a:ext cx="1488066" cy="228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Cluster definitions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5292" y="1307"/>
            <a:ext cx="1488066" cy="22891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Cluster algorithms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213358" y="1307"/>
            <a:ext cx="1488066" cy="228916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Critical exponents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2" name="Picture 21" descr="fig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68"/>
          <a:stretch/>
        </p:blipFill>
        <p:spPr>
          <a:xfrm>
            <a:off x="5176101" y="2606030"/>
            <a:ext cx="3708328" cy="2758762"/>
          </a:xfrm>
          <a:prstGeom prst="rect">
            <a:avLst/>
          </a:prstGeom>
        </p:spPr>
      </p:pic>
      <p:pic>
        <p:nvPicPr>
          <p:cNvPr id="23" name="Picture 22" descr="downloa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54" y="2360233"/>
            <a:ext cx="4565449" cy="3165075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83460" y="1807844"/>
            <a:ext cx="4565443" cy="482976"/>
          </a:xfrm>
          <a:prstGeom prst="rect">
            <a:avLst/>
          </a:prstGeom>
          <a:solidFill>
            <a:srgbClr val="0054A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rgbClr val="FFFFFF"/>
                </a:solidFill>
              </a:rPr>
              <a:t>My results</a:t>
            </a:r>
            <a:endParaRPr lang="en-US" sz="2000" b="1" dirty="0">
              <a:solidFill>
                <a:srgbClr val="FFFFF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176101" y="1807844"/>
            <a:ext cx="3708328" cy="48297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rgbClr val="FFFFFF"/>
                </a:solidFill>
              </a:rPr>
              <a:t>Target results</a:t>
            </a:r>
            <a:endParaRPr lang="en-US" sz="2000" b="1" dirty="0">
              <a:solidFill>
                <a:srgbClr val="FFFFFF"/>
              </a:solidFill>
            </a:endParaRP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010400" y="5725889"/>
            <a:ext cx="2133600" cy="365125"/>
          </a:xfrm>
        </p:spPr>
        <p:txBody>
          <a:bodyPr/>
          <a:lstStyle/>
          <a:p>
            <a:r>
              <a:rPr lang="en-US" dirty="0" smtClean="0"/>
              <a:t>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347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b="1" dirty="0"/>
              <a:t>Why might this be?</a:t>
            </a:r>
            <a:r>
              <a:rPr lang="en-US" dirty="0"/>
              <a:t>: Edge </a:t>
            </a:r>
            <a:r>
              <a:rPr lang="en-US" dirty="0" smtClean="0"/>
              <a:t>density is not a great proxy for percolation occupancy </a:t>
            </a:r>
            <a:r>
              <a:rPr lang="en-US" i="1" dirty="0" smtClean="0"/>
              <a:t>p</a:t>
            </a:r>
            <a:endParaRPr lang="en-US" i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s-IS" dirty="0" smtClean="0"/>
              <a:t>This paper frames edge density as an analog for the probability of a site being occupied</a:t>
            </a:r>
          </a:p>
          <a:p>
            <a:pPr lvl="1"/>
            <a:r>
              <a:rPr lang="is-IS" dirty="0" smtClean="0"/>
              <a:t>As we’ve seen in class, there’s some </a:t>
            </a:r>
            <a:r>
              <a:rPr lang="is-IS" i="1" dirty="0" smtClean="0"/>
              <a:t>p</a:t>
            </a:r>
            <a:r>
              <a:rPr lang="is-IS" i="1" baseline="-25000" dirty="0" smtClean="0"/>
              <a:t>c</a:t>
            </a:r>
            <a:r>
              <a:rPr lang="is-IS" dirty="0" smtClean="0"/>
              <a:t> at which the probability of there being a percolating cluster jumps– </a:t>
            </a:r>
            <a:r>
              <a:rPr lang="is-IS" i="1" dirty="0" smtClean="0"/>
              <a:t>p</a:t>
            </a:r>
            <a:r>
              <a:rPr lang="is-IS" i="1" baseline="-25000" dirty="0" smtClean="0"/>
              <a:t>c</a:t>
            </a:r>
            <a:r>
              <a:rPr lang="is-IS" dirty="0" smtClean="0"/>
              <a:t> does not vary with system size</a:t>
            </a:r>
          </a:p>
          <a:p>
            <a:r>
              <a:rPr lang="is-IS" dirty="0" smtClean="0"/>
              <a:t>The better analogous property would actually be the percentage of the system an average node is connected to</a:t>
            </a:r>
          </a:p>
          <a:p>
            <a:pPr lvl="1"/>
            <a:r>
              <a:rPr lang="is-IS" dirty="0" smtClean="0"/>
              <a:t>.... Unfortunately, that doesn’t actually work, as shown on the next slide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307"/>
            <a:ext cx="1237226" cy="228916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Percolation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37226" y="1307"/>
            <a:ext cx="1488066" cy="228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Cluster definitions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25292" y="1307"/>
            <a:ext cx="1488066" cy="22891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Cluster algorithms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13358" y="1307"/>
            <a:ext cx="1488066" cy="228916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Critical exponents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010400" y="5725889"/>
            <a:ext cx="2133600" cy="365125"/>
          </a:xfrm>
        </p:spPr>
        <p:txBody>
          <a:bodyPr/>
          <a:lstStyle/>
          <a:p>
            <a:r>
              <a:rPr lang="en-US" dirty="0" smtClean="0"/>
              <a:t>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27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/>
              <a:t>A node’s fractional connection to the rest of system isn’t a good proxy, either (boo)</a:t>
            </a:r>
            <a:endParaRPr lang="en-US" dirty="0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442687" y="60960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1000" b="1" dirty="0" smtClean="0">
                <a:solidFill>
                  <a:schemeClr val="bg1"/>
                </a:solidFill>
              </a:rPr>
              <a:t>Simulation notes</a:t>
            </a:r>
            <a:r>
              <a:rPr lang="en-US" sz="1000" dirty="0" smtClean="0">
                <a:solidFill>
                  <a:schemeClr val="bg1"/>
                </a:solidFill>
              </a:rPr>
              <a:t>: 10 replicates were run for each system size; built graph with 50 edge density points between 1 and 25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1307"/>
            <a:ext cx="1237226" cy="228916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Percolation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37226" y="1307"/>
            <a:ext cx="1488066" cy="228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Cluster definitions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25292" y="1307"/>
            <a:ext cx="1488066" cy="22891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Cluster algorithms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213358" y="1307"/>
            <a:ext cx="1488066" cy="228916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Critical exponents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76209" y="2047183"/>
            <a:ext cx="5023348" cy="1179372"/>
            <a:chOff x="376209" y="2002357"/>
            <a:chExt cx="5023348" cy="1179372"/>
          </a:xfrm>
        </p:grpSpPr>
        <p:sp>
          <p:nvSpPr>
            <p:cNvPr id="19" name="Rectangle 18"/>
            <p:cNvSpPr/>
            <p:nvPr/>
          </p:nvSpPr>
          <p:spPr>
            <a:xfrm>
              <a:off x="1473680" y="2952813"/>
              <a:ext cx="670701" cy="228916"/>
            </a:xfrm>
            <a:prstGeom prst="rect">
              <a:avLst/>
            </a:prstGeom>
            <a:solidFill>
              <a:srgbClr val="FCE6A4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1 = 1e-2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10713" y="2952813"/>
              <a:ext cx="875186" cy="228916"/>
            </a:xfrm>
            <a:prstGeom prst="rect">
              <a:avLst/>
            </a:prstGeom>
            <a:solidFill>
              <a:srgbClr val="FCE6A4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r"/>
              <a:r>
                <a:rPr lang="en-US" sz="1400" dirty="0" smtClean="0">
                  <a:solidFill>
                    <a:schemeClr val="tx1"/>
                  </a:solidFill>
                </a:rPr>
                <a:t>25 = 2.5e-1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23" name="Picture 22" descr="download.png"/>
            <p:cNvPicPr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57" t="6448" b="12000"/>
            <a:stretch/>
          </p:blipFill>
          <p:spPr>
            <a:xfrm>
              <a:off x="1392913" y="2002357"/>
              <a:ext cx="4006644" cy="932774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376209" y="2020730"/>
              <a:ext cx="918374" cy="914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1e2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76209" y="3326840"/>
            <a:ext cx="5023347" cy="1205701"/>
            <a:chOff x="376209" y="3311732"/>
            <a:chExt cx="5023347" cy="1205701"/>
          </a:xfrm>
        </p:grpSpPr>
        <p:sp>
          <p:nvSpPr>
            <p:cNvPr id="21" name="Rectangle 20"/>
            <p:cNvSpPr/>
            <p:nvPr/>
          </p:nvSpPr>
          <p:spPr>
            <a:xfrm>
              <a:off x="1473680" y="4288517"/>
              <a:ext cx="670701" cy="228916"/>
            </a:xfrm>
            <a:prstGeom prst="rect">
              <a:avLst/>
            </a:prstGeom>
            <a:solidFill>
              <a:srgbClr val="FCE6A4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1 = 1e-3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410713" y="4288517"/>
              <a:ext cx="875186" cy="228916"/>
            </a:xfrm>
            <a:prstGeom prst="rect">
              <a:avLst/>
            </a:prstGeom>
            <a:solidFill>
              <a:srgbClr val="FCE6A4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r"/>
              <a:r>
                <a:rPr lang="en-US" sz="1400" dirty="0" smtClean="0">
                  <a:solidFill>
                    <a:schemeClr val="tx1"/>
                  </a:solidFill>
                </a:rPr>
                <a:t>25 = 2.5e-2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24" name="Picture 23" descr="download.png"/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57" t="6509" b="11652"/>
            <a:stretch/>
          </p:blipFill>
          <p:spPr>
            <a:xfrm>
              <a:off x="1392911" y="3311732"/>
              <a:ext cx="4006645" cy="952049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376209" y="3318249"/>
              <a:ext cx="918374" cy="914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1e3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76209" y="4722431"/>
            <a:ext cx="8521990" cy="1228962"/>
            <a:chOff x="376209" y="4677605"/>
            <a:chExt cx="8521990" cy="1228962"/>
          </a:xfrm>
        </p:grpSpPr>
        <p:pic>
          <p:nvPicPr>
            <p:cNvPr id="16" name="Picture 15" descr="fig5.png"/>
            <p:cNvPicPr>
              <a:picLocks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93" r="3047" b="31835"/>
            <a:stretch/>
          </p:blipFill>
          <p:spPr>
            <a:xfrm>
              <a:off x="1458457" y="4677605"/>
              <a:ext cx="7439742" cy="975464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1473680" y="5677651"/>
              <a:ext cx="670701" cy="228916"/>
            </a:xfrm>
            <a:prstGeom prst="rect">
              <a:avLst/>
            </a:prstGeom>
            <a:solidFill>
              <a:srgbClr val="FCE6A4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1 = 1e-6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956410" y="5677651"/>
              <a:ext cx="875186" cy="228916"/>
            </a:xfrm>
            <a:prstGeom prst="rect">
              <a:avLst/>
            </a:prstGeom>
            <a:solidFill>
              <a:srgbClr val="FCE6A4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r"/>
              <a:r>
                <a:rPr lang="en-US" sz="1400" dirty="0" smtClean="0">
                  <a:solidFill>
                    <a:schemeClr val="tx1"/>
                  </a:solidFill>
                </a:rPr>
                <a:t>50 = 5e-5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6209" y="4738668"/>
              <a:ext cx="918374" cy="914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1e6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 rot="5400000">
            <a:off x="753116" y="4459241"/>
            <a:ext cx="312049" cy="22891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is-IS" sz="1400" dirty="0" smtClean="0">
                <a:solidFill>
                  <a:schemeClr val="tx1"/>
                </a:solidFill>
              </a:rPr>
              <a:t>…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76210" y="1684643"/>
            <a:ext cx="918372" cy="29699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is-IS" sz="1400" b="1" dirty="0" smtClean="0">
                <a:solidFill>
                  <a:srgbClr val="FFFFFF"/>
                </a:solidFill>
              </a:rPr>
              <a:t>Nodes (n)</a:t>
            </a:r>
            <a:endParaRPr lang="en-US" sz="1400" b="1" dirty="0">
              <a:solidFill>
                <a:srgbClr val="FFFFFF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458456" y="1684643"/>
            <a:ext cx="7373139" cy="29699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is-IS" sz="1400" b="1" dirty="0" smtClean="0">
                <a:solidFill>
                  <a:srgbClr val="FFFFFF"/>
                </a:solidFill>
              </a:rPr>
              <a:t>Largest SCC versus fractional connection</a:t>
            </a:r>
            <a:endParaRPr lang="en-US" sz="1400" b="1" dirty="0">
              <a:solidFill>
                <a:srgbClr val="FFFFFF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072534" y="5799595"/>
            <a:ext cx="4175432" cy="17638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is-IS" sz="1400" b="1" smtClean="0">
                <a:solidFill>
                  <a:schemeClr val="tx1"/>
                </a:solidFill>
              </a:rPr>
              <a:t>Fraction of system an average node is connected to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010400" y="5725889"/>
            <a:ext cx="2133600" cy="365125"/>
          </a:xfrm>
        </p:spPr>
        <p:txBody>
          <a:bodyPr/>
          <a:lstStyle/>
          <a:p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5701424" y="2950323"/>
            <a:ext cx="2912387" cy="753034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smtClean="0">
                <a:solidFill>
                  <a:schemeClr val="tx1"/>
                </a:solidFill>
              </a:rPr>
              <a:t>If anyone has other ideas, I will try them!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010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</p:spPr>
        <p:txBody>
          <a:bodyPr/>
          <a:lstStyle/>
          <a:p>
            <a:r>
              <a:rPr lang="en-US" dirty="0" smtClean="0"/>
              <a:t>Size invariance: Replicate finding that β is ~zero for the scaling of the largest jump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230" y="1759902"/>
            <a:ext cx="4862735" cy="109803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0" y="1307"/>
            <a:ext cx="1237226" cy="228916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Percolation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37226" y="1307"/>
            <a:ext cx="1488066" cy="228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Cluster definitions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25292" y="1307"/>
            <a:ext cx="1488066" cy="228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Cluster algorithms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13358" y="1307"/>
            <a:ext cx="1488066" cy="22891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Critical exponents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04" y="3153374"/>
            <a:ext cx="5225805" cy="144030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/>
          <p:cNvCxnSpPr>
            <a:endCxn id="10" idx="0"/>
          </p:cNvCxnSpPr>
          <p:nvPr/>
        </p:nvCxnSpPr>
        <p:spPr>
          <a:xfrm flipH="1">
            <a:off x="3158307" y="2164976"/>
            <a:ext cx="1644913" cy="988398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055" y="3535196"/>
            <a:ext cx="2444745" cy="767179"/>
          </a:xfrm>
          <a:prstGeom prst="rect">
            <a:avLst/>
          </a:prstGeom>
        </p:spPr>
      </p:pic>
      <p:sp>
        <p:nvSpPr>
          <p:cNvPr id="24" name="Rectangular Callout 23"/>
          <p:cNvSpPr/>
          <p:nvPr/>
        </p:nvSpPr>
        <p:spPr>
          <a:xfrm>
            <a:off x="2355658" y="4844615"/>
            <a:ext cx="5862918" cy="1149001"/>
          </a:xfrm>
          <a:prstGeom prst="wedgeRectCallout">
            <a:avLst>
              <a:gd name="adj1" fmla="val 38112"/>
              <a:gd name="adj2" fmla="val -8641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“The only exception seems to be </a:t>
            </a:r>
            <a:r>
              <a:rPr lang="en-US" b="1" dirty="0" smtClean="0">
                <a:solidFill>
                  <a:schemeClr val="tx1"/>
                </a:solidFill>
              </a:rPr>
              <a:t>global competition</a:t>
            </a:r>
            <a:r>
              <a:rPr lang="en-US" dirty="0" smtClean="0">
                <a:solidFill>
                  <a:schemeClr val="tx1"/>
                </a:solidFill>
              </a:rPr>
              <a:t>, where we find β indistinguishable from zero and </a:t>
            </a:r>
            <a:r>
              <a:rPr lang="en-US" dirty="0" err="1" smtClean="0">
                <a:solidFill>
                  <a:schemeClr val="tx1"/>
                </a:solidFill>
              </a:rPr>
              <a:t>ΔC</a:t>
            </a:r>
            <a:r>
              <a:rPr lang="en-US" baseline="-25000" dirty="0" err="1" smtClean="0">
                <a:solidFill>
                  <a:schemeClr val="tx1"/>
                </a:solidFill>
              </a:rPr>
              <a:t>max</a:t>
            </a:r>
            <a:r>
              <a:rPr lang="en-US" dirty="0" smtClean="0">
                <a:solidFill>
                  <a:schemeClr val="tx1"/>
                </a:solidFill>
              </a:rPr>
              <a:t>/N≅0.5&gt;0 for all N, indicating a strongly discontinuous transition</a:t>
            </a:r>
            <a:r>
              <a:rPr lang="is-IS" dirty="0" smtClean="0">
                <a:solidFill>
                  <a:schemeClr val="tx1"/>
                </a:solidFill>
              </a:rPr>
              <a:t>…”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010400" y="5725889"/>
            <a:ext cx="2133600" cy="365125"/>
          </a:xfrm>
        </p:spPr>
        <p:txBody>
          <a:bodyPr/>
          <a:lstStyle/>
          <a:p>
            <a:r>
              <a:rPr lang="en-US" dirty="0" smtClean="0"/>
              <a:t>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09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avoid calculating the SCC after the addition of each edge, use a </a:t>
            </a:r>
            <a:r>
              <a:rPr lang="en-US" i="1" dirty="0" smtClean="0"/>
              <a:t>binary search</a:t>
            </a:r>
            <a:endParaRPr lang="en-US" i="1" dirty="0"/>
          </a:p>
        </p:txBody>
      </p:sp>
      <p:pic>
        <p:nvPicPr>
          <p:cNvPr id="7" name="Picture 6" descr="downlo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136" y="1765941"/>
            <a:ext cx="5233481" cy="3740123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2474451" y="2093236"/>
            <a:ext cx="4355690" cy="2855667"/>
            <a:chOff x="1122515" y="2166978"/>
            <a:chExt cx="4355690" cy="2855667"/>
          </a:xfrm>
        </p:grpSpPr>
        <p:sp>
          <p:nvSpPr>
            <p:cNvPr id="9" name="Oval 8"/>
            <p:cNvSpPr/>
            <p:nvPr/>
          </p:nvSpPr>
          <p:spPr>
            <a:xfrm>
              <a:off x="1122515" y="4711283"/>
              <a:ext cx="303161" cy="3113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5175044" y="2166978"/>
              <a:ext cx="303161" cy="3113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2959508" y="2494728"/>
              <a:ext cx="303161" cy="3113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474451" y="2420986"/>
            <a:ext cx="2140154" cy="2527917"/>
            <a:chOff x="1122515" y="2494728"/>
            <a:chExt cx="2140154" cy="2527917"/>
          </a:xfrm>
        </p:grpSpPr>
        <p:sp>
          <p:nvSpPr>
            <p:cNvPr id="14" name="Oval 13"/>
            <p:cNvSpPr/>
            <p:nvPr/>
          </p:nvSpPr>
          <p:spPr>
            <a:xfrm>
              <a:off x="1122515" y="4711283"/>
              <a:ext cx="303161" cy="3113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2959508" y="2494728"/>
              <a:ext cx="303161" cy="3113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2164734" y="4399921"/>
              <a:ext cx="303161" cy="3113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516670" y="2420986"/>
            <a:ext cx="1097935" cy="2216555"/>
            <a:chOff x="2164734" y="2494728"/>
            <a:chExt cx="1097935" cy="2216555"/>
          </a:xfrm>
        </p:grpSpPr>
        <p:sp>
          <p:nvSpPr>
            <p:cNvPr id="18" name="Oval 17"/>
            <p:cNvSpPr/>
            <p:nvPr/>
          </p:nvSpPr>
          <p:spPr>
            <a:xfrm>
              <a:off x="2164734" y="4399921"/>
              <a:ext cx="303161" cy="3113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2959508" y="2494728"/>
              <a:ext cx="303161" cy="3113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2598992" y="3654309"/>
              <a:ext cx="303161" cy="3113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950928" y="2420986"/>
            <a:ext cx="663677" cy="1470943"/>
            <a:chOff x="2598992" y="2494728"/>
            <a:chExt cx="663677" cy="1470943"/>
          </a:xfrm>
        </p:grpSpPr>
        <p:sp>
          <p:nvSpPr>
            <p:cNvPr id="22" name="Oval 21"/>
            <p:cNvSpPr/>
            <p:nvPr/>
          </p:nvSpPr>
          <p:spPr>
            <a:xfrm>
              <a:off x="2690758" y="2650409"/>
              <a:ext cx="303161" cy="3113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2959508" y="2494728"/>
              <a:ext cx="303161" cy="3113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2598992" y="3654309"/>
              <a:ext cx="303161" cy="3113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cxnSp>
        <p:nvCxnSpPr>
          <p:cNvPr id="26" name="Straight Arrow Connector 25"/>
          <p:cNvCxnSpPr/>
          <p:nvPr/>
        </p:nvCxnSpPr>
        <p:spPr>
          <a:xfrm>
            <a:off x="2408905" y="5555232"/>
            <a:ext cx="4555613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777612" y="5653544"/>
            <a:ext cx="3840479" cy="2699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i="1" dirty="0" smtClean="0">
                <a:solidFill>
                  <a:srgbClr val="000000"/>
                </a:solidFill>
              </a:rPr>
              <a:t>Graph built through incremental addition of edges</a:t>
            </a:r>
            <a:endParaRPr lang="en-US" sz="1400" i="1" dirty="0">
              <a:solidFill>
                <a:srgbClr val="0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0" y="1307"/>
            <a:ext cx="1237226" cy="228916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Percolation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237226" y="1307"/>
            <a:ext cx="1488066" cy="228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Cluster definitions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725292" y="1307"/>
            <a:ext cx="1488066" cy="228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Cluster algorithms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213358" y="1307"/>
            <a:ext cx="1488066" cy="22891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Critical exponents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3" name="Text Placeholder 4"/>
          <p:cNvSpPr txBox="1">
            <a:spLocks/>
          </p:cNvSpPr>
          <p:nvPr/>
        </p:nvSpPr>
        <p:spPr>
          <a:xfrm>
            <a:off x="442687" y="6096000"/>
            <a:ext cx="784099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1000" b="1" dirty="0" smtClean="0">
                <a:solidFill>
                  <a:schemeClr val="bg1"/>
                </a:solidFill>
              </a:rPr>
              <a:t>Simulation notes</a:t>
            </a:r>
            <a:r>
              <a:rPr lang="en-US" sz="1000" dirty="0" smtClean="0">
                <a:solidFill>
                  <a:schemeClr val="bg1"/>
                </a:solidFill>
              </a:rPr>
              <a:t>: 1 replicate shown for system size of n=1E2</a:t>
            </a:r>
          </a:p>
        </p:txBody>
      </p:sp>
      <p:sp>
        <p:nvSpPr>
          <p:cNvPr id="2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010400" y="5725889"/>
            <a:ext cx="2133600" cy="365125"/>
          </a:xfrm>
        </p:spPr>
        <p:txBody>
          <a:bodyPr/>
          <a:lstStyle/>
          <a:p>
            <a:r>
              <a:rPr lang="en-US" dirty="0" smtClean="0"/>
              <a:t>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650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ODER: I can buy </a:t>
            </a:r>
            <a:r>
              <a:rPr lang="en-US" dirty="0"/>
              <a:t>that β </a:t>
            </a:r>
            <a:r>
              <a:rPr lang="en-US" dirty="0" smtClean="0"/>
              <a:t>is “indistinguishable from zero” here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307"/>
            <a:ext cx="1237226" cy="228916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Percolation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37226" y="1307"/>
            <a:ext cx="1488066" cy="228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Cluster definitions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25292" y="1307"/>
            <a:ext cx="1488066" cy="228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Cluster algorithms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13358" y="1307"/>
            <a:ext cx="1488066" cy="22891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Critical exponents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442687" y="6096000"/>
            <a:ext cx="784099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1000" b="1" dirty="0" smtClean="0">
                <a:solidFill>
                  <a:schemeClr val="bg1"/>
                </a:solidFill>
              </a:rPr>
              <a:t>Simulation notes</a:t>
            </a:r>
            <a:r>
              <a:rPr lang="en-US" sz="1000" dirty="0" smtClean="0">
                <a:solidFill>
                  <a:schemeClr val="bg1"/>
                </a:solidFill>
              </a:rPr>
              <a:t>: 40 replicates were run for each system size; system sizes n=1E2-1E3; edge density of 50</a:t>
            </a:r>
          </a:p>
          <a:p>
            <a:pPr marL="0" indent="0">
              <a:buNone/>
            </a:pPr>
            <a:r>
              <a:rPr lang="en-US" sz="1000" b="1" dirty="0" smtClean="0">
                <a:solidFill>
                  <a:schemeClr val="bg1"/>
                </a:solidFill>
              </a:rPr>
              <a:t>Paper simulation notes</a:t>
            </a:r>
            <a:r>
              <a:rPr lang="en-US" sz="1000" dirty="0">
                <a:solidFill>
                  <a:schemeClr val="bg1"/>
                </a:solidFill>
              </a:rPr>
              <a:t>: </a:t>
            </a:r>
            <a:r>
              <a:rPr lang="en-US" sz="1000" dirty="0" smtClean="0">
                <a:solidFill>
                  <a:schemeClr val="bg1"/>
                </a:solidFill>
              </a:rPr>
              <a:t>40 </a:t>
            </a:r>
            <a:r>
              <a:rPr lang="en-US" sz="1000" dirty="0">
                <a:solidFill>
                  <a:schemeClr val="bg1"/>
                </a:solidFill>
              </a:rPr>
              <a:t>replicates were run for each system size; system sizes n=</a:t>
            </a:r>
            <a:r>
              <a:rPr lang="en-US" sz="1000" dirty="0" smtClean="0">
                <a:solidFill>
                  <a:schemeClr val="bg1"/>
                </a:solidFill>
              </a:rPr>
              <a:t>1E5-1E6; </a:t>
            </a:r>
            <a:r>
              <a:rPr lang="en-US" sz="1000" dirty="0">
                <a:solidFill>
                  <a:schemeClr val="bg1"/>
                </a:solidFill>
              </a:rPr>
              <a:t>edge density </a:t>
            </a:r>
            <a:r>
              <a:rPr lang="en-US" sz="1000" dirty="0" smtClean="0">
                <a:solidFill>
                  <a:schemeClr val="bg1"/>
                </a:solidFill>
              </a:rPr>
              <a:t>not provided</a:t>
            </a:r>
            <a:endParaRPr lang="en-US" sz="1000" dirty="0">
              <a:solidFill>
                <a:schemeClr val="bg1"/>
              </a:solidFill>
            </a:endParaRPr>
          </a:p>
          <a:p>
            <a:pPr marL="0" indent="0">
              <a:buFont typeface="Arial" charset="0"/>
              <a:buNone/>
            </a:pPr>
            <a:endParaRPr lang="en-US" sz="1000" dirty="0" smtClean="0">
              <a:solidFill>
                <a:schemeClr val="bg1"/>
              </a:solidFill>
            </a:endParaRPr>
          </a:p>
        </p:txBody>
      </p:sp>
      <p:pic>
        <p:nvPicPr>
          <p:cNvPr id="14" name="Picture 13" descr="fig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40" b="19680"/>
          <a:stretch/>
        </p:blipFill>
        <p:spPr>
          <a:xfrm>
            <a:off x="5015925" y="2454453"/>
            <a:ext cx="3832114" cy="2838585"/>
          </a:xfrm>
          <a:prstGeom prst="rect">
            <a:avLst/>
          </a:prstGeom>
        </p:spPr>
      </p:pic>
      <p:pic>
        <p:nvPicPr>
          <p:cNvPr id="15" name="Picture 14" descr="downloa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67" y="2319600"/>
            <a:ext cx="4572001" cy="314608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83461" y="1807844"/>
            <a:ext cx="4411226" cy="482976"/>
          </a:xfrm>
          <a:prstGeom prst="rect">
            <a:avLst/>
          </a:prstGeom>
          <a:solidFill>
            <a:srgbClr val="0054A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rgbClr val="FFFFFF"/>
                </a:solidFill>
              </a:rPr>
              <a:t>My results</a:t>
            </a:r>
            <a:endParaRPr lang="en-US" sz="2000" b="1" dirty="0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096387" y="1807844"/>
            <a:ext cx="3687097" cy="48297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rgbClr val="FFFFFF"/>
                </a:solidFill>
              </a:rPr>
              <a:t>Paper’s results</a:t>
            </a:r>
            <a:endParaRPr lang="en-US" sz="2000" b="1" dirty="0">
              <a:solidFill>
                <a:srgbClr val="FFFFFF"/>
              </a:solidFill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010400" y="5725889"/>
            <a:ext cx="2133600" cy="365125"/>
          </a:xfrm>
        </p:spPr>
        <p:txBody>
          <a:bodyPr/>
          <a:lstStyle/>
          <a:p>
            <a:r>
              <a:rPr lang="en-US" dirty="0" smtClean="0"/>
              <a:t>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904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C-ODER: Results consistent with paper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307"/>
            <a:ext cx="1237226" cy="228916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Percolation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37226" y="1307"/>
            <a:ext cx="1488066" cy="228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Cluster definitions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25292" y="1307"/>
            <a:ext cx="1488066" cy="228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Cluster algorithms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13358" y="1307"/>
            <a:ext cx="1488066" cy="22891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Critical exponents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1" name="Picture 10" descr="fig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08" b="18148"/>
          <a:stretch/>
        </p:blipFill>
        <p:spPr>
          <a:xfrm>
            <a:off x="4990397" y="2462647"/>
            <a:ext cx="3729179" cy="2940388"/>
          </a:xfrm>
          <a:prstGeom prst="rect">
            <a:avLst/>
          </a:prstGeom>
        </p:spPr>
      </p:pic>
      <p:sp>
        <p:nvSpPr>
          <p:cNvPr id="12" name="Text Placeholder 4"/>
          <p:cNvSpPr txBox="1">
            <a:spLocks/>
          </p:cNvSpPr>
          <p:nvPr/>
        </p:nvSpPr>
        <p:spPr>
          <a:xfrm>
            <a:off x="442687" y="6096000"/>
            <a:ext cx="784099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1000" b="1" dirty="0" smtClean="0">
                <a:solidFill>
                  <a:schemeClr val="bg1"/>
                </a:solidFill>
              </a:rPr>
              <a:t>Simulation notes</a:t>
            </a:r>
            <a:r>
              <a:rPr lang="en-US" sz="1000" dirty="0" smtClean="0">
                <a:solidFill>
                  <a:schemeClr val="bg1"/>
                </a:solidFill>
              </a:rPr>
              <a:t>: 40 replicates were run for each system size; system sizes n=1E2-1E3; edge density of 50</a:t>
            </a:r>
          </a:p>
          <a:p>
            <a:pPr marL="0" indent="0">
              <a:buNone/>
            </a:pPr>
            <a:r>
              <a:rPr lang="en-US" sz="1000" b="1" dirty="0" smtClean="0">
                <a:solidFill>
                  <a:schemeClr val="bg1"/>
                </a:solidFill>
              </a:rPr>
              <a:t>Paper simulation notes</a:t>
            </a:r>
            <a:r>
              <a:rPr lang="en-US" sz="1000" dirty="0">
                <a:solidFill>
                  <a:schemeClr val="bg1"/>
                </a:solidFill>
              </a:rPr>
              <a:t>: </a:t>
            </a:r>
            <a:r>
              <a:rPr lang="en-US" sz="1000" dirty="0" smtClean="0">
                <a:solidFill>
                  <a:schemeClr val="bg1"/>
                </a:solidFill>
              </a:rPr>
              <a:t>40 </a:t>
            </a:r>
            <a:r>
              <a:rPr lang="en-US" sz="1000" dirty="0">
                <a:solidFill>
                  <a:schemeClr val="bg1"/>
                </a:solidFill>
              </a:rPr>
              <a:t>replicates were run for each system size; system sizes n=</a:t>
            </a:r>
            <a:r>
              <a:rPr lang="en-US" sz="1000" dirty="0" smtClean="0">
                <a:solidFill>
                  <a:schemeClr val="bg1"/>
                </a:solidFill>
              </a:rPr>
              <a:t>1E5-1E6; </a:t>
            </a:r>
            <a:r>
              <a:rPr lang="en-US" sz="1000" dirty="0">
                <a:solidFill>
                  <a:schemeClr val="bg1"/>
                </a:solidFill>
              </a:rPr>
              <a:t>edge density </a:t>
            </a:r>
            <a:r>
              <a:rPr lang="en-US" sz="1000" dirty="0" smtClean="0">
                <a:solidFill>
                  <a:schemeClr val="bg1"/>
                </a:solidFill>
              </a:rPr>
              <a:t>not provided</a:t>
            </a:r>
            <a:endParaRPr lang="en-US" sz="1000" dirty="0">
              <a:solidFill>
                <a:schemeClr val="bg1"/>
              </a:solidFill>
            </a:endParaRPr>
          </a:p>
          <a:p>
            <a:pPr marL="0" indent="0">
              <a:buFont typeface="Arial" charset="0"/>
              <a:buNone/>
            </a:pPr>
            <a:endParaRPr lang="en-US" sz="1000" dirty="0" smtClean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3461" y="1807844"/>
            <a:ext cx="4411226" cy="482976"/>
          </a:xfrm>
          <a:prstGeom prst="rect">
            <a:avLst/>
          </a:prstGeom>
          <a:solidFill>
            <a:srgbClr val="0054A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rgbClr val="FFFFFF"/>
                </a:solidFill>
              </a:rPr>
              <a:t>My results</a:t>
            </a:r>
            <a:endParaRPr lang="en-US" sz="2000" b="1" dirty="0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96387" y="1807844"/>
            <a:ext cx="3687097" cy="48297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rgbClr val="FFFFFF"/>
                </a:solidFill>
              </a:rPr>
              <a:t>Paper’s results</a:t>
            </a:r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17" name="Picture 16" descr="downloa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81" y="2290820"/>
            <a:ext cx="4637534" cy="3207051"/>
          </a:xfrm>
          <a:prstGeom prst="rect">
            <a:avLst/>
          </a:prstGeom>
        </p:spPr>
      </p:pic>
      <p:sp>
        <p:nvSpPr>
          <p:cNvPr id="1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010400" y="5725889"/>
            <a:ext cx="2133600" cy="365125"/>
          </a:xfrm>
        </p:spPr>
        <p:txBody>
          <a:bodyPr/>
          <a:lstStyle/>
          <a:p>
            <a:r>
              <a:rPr lang="en-US" dirty="0" smtClean="0"/>
              <a:t>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435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Conclusion</a:t>
            </a:r>
            <a:r>
              <a:rPr lang="en-US" dirty="0" smtClean="0"/>
              <a:t>: Able to replicate this paper fairly closely and found some holes along the way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Was able to replicate main findings from a paper in a field I knew very little about, and in a reasonable amount of time!</a:t>
            </a:r>
          </a:p>
          <a:p>
            <a:r>
              <a:rPr lang="en-US" dirty="0" smtClean="0"/>
              <a:t>Always interesting to try to replicate papers, and realize what’s missing– key parameters, explicit details of algorithms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 smtClean="0"/>
              <a:t>Next steps:</a:t>
            </a:r>
          </a:p>
          <a:p>
            <a:r>
              <a:rPr lang="en-US" u="sng" dirty="0" err="1" smtClean="0"/>
              <a:t>Networkx</a:t>
            </a:r>
            <a:r>
              <a:rPr lang="en-US" dirty="0" smtClean="0"/>
              <a:t>: gold standard for network classification, and has an SCC function; would need to create ODER and C-ODER within the </a:t>
            </a:r>
            <a:r>
              <a:rPr lang="en-US" dirty="0" err="1"/>
              <a:t>N</a:t>
            </a:r>
            <a:r>
              <a:rPr lang="en-US" dirty="0" err="1" smtClean="0"/>
              <a:t>etworkx</a:t>
            </a:r>
            <a:r>
              <a:rPr lang="en-US" dirty="0" smtClean="0"/>
              <a:t> framework to use, but it’s not a horrible task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010400" y="5725889"/>
            <a:ext cx="2133600" cy="365125"/>
          </a:xfrm>
        </p:spPr>
        <p:txBody>
          <a:bodyPr/>
          <a:lstStyle/>
          <a:p>
            <a:r>
              <a:rPr lang="en-US" dirty="0" smtClean="0"/>
              <a:t>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955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this project, I wanted to take what we’d learned and apply it to a </a:t>
            </a:r>
            <a:r>
              <a:rPr lang="en-US" i="1" dirty="0" smtClean="0"/>
              <a:t>recent</a:t>
            </a:r>
            <a:r>
              <a:rPr lang="en-US" dirty="0" smtClean="0"/>
              <a:t> problem</a:t>
            </a:r>
            <a:endParaRPr lang="en-US" dirty="0"/>
          </a:p>
        </p:txBody>
      </p:sp>
      <p:pic>
        <p:nvPicPr>
          <p:cNvPr id="6" name="Picture 5" descr="Screen Shot 2017-12-13 at 11.35.2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48" y="1728788"/>
            <a:ext cx="8153400" cy="20955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Screen Shot 2017-12-13 at 11.41.5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3" y="2984875"/>
            <a:ext cx="7980947" cy="2870698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010400" y="5725889"/>
            <a:ext cx="2133600" cy="365125"/>
          </a:xfrm>
        </p:spPr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964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2531806"/>
            <a:ext cx="9144000" cy="803018"/>
          </a:xfrm>
          <a:solidFill>
            <a:srgbClr val="F8C01B"/>
          </a:solidFill>
        </p:spPr>
        <p:txBody>
          <a:bodyPr anchor="ctr"/>
          <a:lstStyle/>
          <a:p>
            <a:pPr marL="0" indent="0" algn="ctr">
              <a:buNone/>
            </a:pPr>
            <a:r>
              <a:rPr lang="en-US" sz="3800" dirty="0" smtClean="0"/>
              <a:t>Thanks for coming despite the snow!</a:t>
            </a:r>
          </a:p>
        </p:txBody>
      </p:sp>
    </p:spTree>
    <p:extLst>
      <p:ext uri="{BB962C8B-B14F-4D97-AF65-F5344CB8AC3E}">
        <p14:creationId xmlns:p14="http://schemas.microsoft.com/office/powerpoint/2010/main" val="1959932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paper takes the same concepts we studied in class but applies them to networks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706799"/>
              </p:ext>
            </p:extLst>
          </p:nvPr>
        </p:nvGraphicFramePr>
        <p:xfrm>
          <a:off x="668421" y="2092708"/>
          <a:ext cx="8018380" cy="2931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2316"/>
                <a:gridCol w="2933032"/>
                <a:gridCol w="2933032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Studied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 in class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Used in the paper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Percolation process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/>
                        <a:t>Site </a:t>
                      </a:r>
                      <a:r>
                        <a:rPr lang="en-US" dirty="0" smtClean="0"/>
                        <a:t>percolation on a </a:t>
                      </a:r>
                      <a:r>
                        <a:rPr lang="en-US" i="1" dirty="0" smtClean="0"/>
                        <a:t>lattice</a:t>
                      </a:r>
                      <a:endParaRPr lang="en-US" i="1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/>
                        <a:t>Edge </a:t>
                      </a:r>
                      <a:r>
                        <a:rPr lang="en-US" dirty="0" smtClean="0"/>
                        <a:t>percolation on a network of </a:t>
                      </a:r>
                      <a:r>
                        <a:rPr lang="en-US" i="1" dirty="0" smtClean="0"/>
                        <a:t>nodes</a:t>
                      </a:r>
                      <a:endParaRPr lang="en-US" i="1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Cluster definition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Clusters</a:t>
                      </a:r>
                      <a:r>
                        <a:rPr lang="en-US" baseline="0" dirty="0" smtClean="0"/>
                        <a:t> of nearest-neighbor occupied sites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Strongly</a:t>
                      </a:r>
                      <a:r>
                        <a:rPr lang="en-US" baseline="0" dirty="0" smtClean="0"/>
                        <a:t> connected components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Clustering algorithm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Hoshen-Kopelman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Tarjan’s</a:t>
                      </a:r>
                      <a:r>
                        <a:rPr lang="en-US" dirty="0" smtClean="0"/>
                        <a:t> Algorithm</a:t>
                      </a:r>
                      <a:r>
                        <a:rPr lang="en-US" baseline="0" dirty="0" smtClean="0"/>
                        <a:t> (d</a:t>
                      </a:r>
                      <a:r>
                        <a:rPr lang="en-US" dirty="0" smtClean="0"/>
                        <a:t>epth first search)</a:t>
                      </a: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Critical</a:t>
                      </a:r>
                      <a:r>
                        <a:rPr lang="en-US" b="1" baseline="0" dirty="0" smtClean="0"/>
                        <a:t> exponents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α, β,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γ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η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and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ν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β... but not the</a:t>
                      </a: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same 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β</a:t>
                      </a:r>
                    </a:p>
                    <a:p>
                      <a:endParaRPr lang="en-US" sz="18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1" name="Picture 10" descr="Screen Shot 2017-12-13 at 2.12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420" y="4010019"/>
            <a:ext cx="1701800" cy="457200"/>
          </a:xfrm>
          <a:prstGeom prst="rect">
            <a:avLst/>
          </a:prstGeom>
        </p:spPr>
      </p:pic>
      <p:pic>
        <p:nvPicPr>
          <p:cNvPr id="12" name="Picture 11" descr="Screen Shot 2017-12-13 at 2.12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420" y="4582856"/>
            <a:ext cx="1790700" cy="4699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010400" y="5725889"/>
            <a:ext cx="2133600" cy="365125"/>
          </a:xfrm>
        </p:spPr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672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can think of network percolation as occupied </a:t>
            </a:r>
            <a:r>
              <a:rPr lang="en-US" i="1" dirty="0" smtClean="0"/>
              <a:t>edges</a:t>
            </a:r>
            <a:r>
              <a:rPr lang="en-US" dirty="0" smtClean="0"/>
              <a:t>, rather than sites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57200" y="2333009"/>
            <a:ext cx="4114800" cy="320583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Initialize </a:t>
            </a:r>
            <a:r>
              <a:rPr lang="en-US" sz="1800" b="1" i="1" dirty="0" smtClean="0"/>
              <a:t>n</a:t>
            </a:r>
            <a:r>
              <a:rPr lang="en-US" sz="1800" dirty="0" smtClean="0"/>
              <a:t> nodes (unique order)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Pick two nodes at random: (tail, head) of edge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Choose which edge to add</a:t>
            </a:r>
          </a:p>
          <a:p>
            <a:pPr marL="0" indent="0">
              <a:buNone/>
            </a:pPr>
            <a:r>
              <a:rPr lang="en-US" sz="1800" dirty="0" smtClean="0"/>
              <a:t>If edge exists: check if reverse edge exists</a:t>
            </a:r>
          </a:p>
          <a:p>
            <a:pPr marL="400050" lvl="1" indent="0">
              <a:buNone/>
            </a:pPr>
            <a:r>
              <a:rPr lang="en-US" dirty="0" smtClean="0"/>
              <a:t>If reverse edge exists: pass</a:t>
            </a:r>
            <a:br>
              <a:rPr lang="en-US" dirty="0" smtClean="0"/>
            </a:br>
            <a:r>
              <a:rPr lang="en-US" i="1" dirty="0" smtClean="0"/>
              <a:t>Else</a:t>
            </a:r>
            <a:r>
              <a:rPr lang="en-US" dirty="0" smtClean="0"/>
              <a:t>: add reverse edge</a:t>
            </a:r>
          </a:p>
          <a:p>
            <a:pPr marL="0" indent="0">
              <a:buNone/>
            </a:pPr>
            <a:r>
              <a:rPr lang="en-US" sz="1800" i="1" dirty="0" smtClean="0"/>
              <a:t>Else</a:t>
            </a:r>
            <a:r>
              <a:rPr lang="en-US" sz="1800" dirty="0" smtClean="0"/>
              <a:t>: add edge</a:t>
            </a:r>
          </a:p>
          <a:p>
            <a:pPr marL="0" indent="0">
              <a:buNone/>
            </a:pPr>
            <a:r>
              <a:rPr lang="en-US" sz="1800" b="1" dirty="0" smtClean="0"/>
              <a:t>Repeat 2&amp;3 until </a:t>
            </a:r>
            <a:r>
              <a:rPr lang="en-US" sz="1800" b="1" i="1" dirty="0" smtClean="0"/>
              <a:t>m</a:t>
            </a:r>
            <a:r>
              <a:rPr lang="en-US" sz="1800" b="1" dirty="0" smtClean="0"/>
              <a:t> edges are added</a:t>
            </a:r>
            <a:endParaRPr lang="en-US" sz="1800" b="1" dirty="0"/>
          </a:p>
        </p:txBody>
      </p:sp>
      <p:sp>
        <p:nvSpPr>
          <p:cNvPr id="6" name="Rectangle 5"/>
          <p:cNvSpPr/>
          <p:nvPr/>
        </p:nvSpPr>
        <p:spPr>
          <a:xfrm>
            <a:off x="457199" y="1839683"/>
            <a:ext cx="4128169" cy="48297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rgbClr val="FFFFFF"/>
                </a:solidFill>
              </a:rPr>
              <a:t>Building  a directed network</a:t>
            </a:r>
            <a:endParaRPr lang="en-US" sz="2000" b="1" dirty="0">
              <a:solidFill>
                <a:srgbClr val="FFFFFF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595831" y="2701713"/>
            <a:ext cx="2868710" cy="2442087"/>
            <a:chOff x="5726935" y="2734489"/>
            <a:chExt cx="2868710" cy="2442087"/>
          </a:xfrm>
        </p:grpSpPr>
        <p:sp>
          <p:nvSpPr>
            <p:cNvPr id="3" name="Oval 2"/>
            <p:cNvSpPr/>
            <p:nvPr/>
          </p:nvSpPr>
          <p:spPr>
            <a:xfrm>
              <a:off x="6363826" y="2734489"/>
              <a:ext cx="360947" cy="3644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1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7665911" y="2774594"/>
              <a:ext cx="360947" cy="3644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2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8234698" y="3712348"/>
              <a:ext cx="360947" cy="3644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3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7665911" y="4812099"/>
              <a:ext cx="360947" cy="3644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216379" y="4812099"/>
              <a:ext cx="360947" cy="3644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5726935" y="3708225"/>
              <a:ext cx="360947" cy="3644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0</a:t>
              </a:r>
            </a:p>
          </p:txBody>
        </p:sp>
      </p:grpSp>
      <p:sp>
        <p:nvSpPr>
          <p:cNvPr id="12" name="Rectangle 11"/>
          <p:cNvSpPr/>
          <p:nvPr/>
        </p:nvSpPr>
        <p:spPr>
          <a:xfrm>
            <a:off x="5656978" y="1839683"/>
            <a:ext cx="1709175" cy="4829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Proposed edge: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66154" y="1839683"/>
            <a:ext cx="849596" cy="482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(2,3)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>
            <a:stCxn id="7" idx="4"/>
            <a:endCxn id="8" idx="1"/>
          </p:cNvCxnSpPr>
          <p:nvPr/>
        </p:nvCxnSpPr>
        <p:spPr>
          <a:xfrm>
            <a:off x="7715281" y="3106295"/>
            <a:ext cx="441172" cy="62665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366153" y="1839683"/>
            <a:ext cx="849596" cy="482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(0,4)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stCxn id="11" idx="6"/>
            <a:endCxn id="9" idx="1"/>
          </p:cNvCxnSpPr>
          <p:nvPr/>
        </p:nvCxnSpPr>
        <p:spPr>
          <a:xfrm>
            <a:off x="5956778" y="3857688"/>
            <a:ext cx="1630888" cy="97501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7366153" y="1843642"/>
            <a:ext cx="849596" cy="482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(5,1)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>
            <a:stCxn id="10" idx="0"/>
            <a:endCxn id="3" idx="4"/>
          </p:cNvCxnSpPr>
          <p:nvPr/>
        </p:nvCxnSpPr>
        <p:spPr>
          <a:xfrm flipV="1">
            <a:off x="6265749" y="3066190"/>
            <a:ext cx="147447" cy="171313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7366329" y="1836913"/>
            <a:ext cx="849596" cy="482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(2,3)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7715281" y="3111034"/>
            <a:ext cx="441172" cy="62665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8" idx="0"/>
            <a:endCxn id="7" idx="5"/>
          </p:cNvCxnSpPr>
          <p:nvPr/>
        </p:nvCxnSpPr>
        <p:spPr>
          <a:xfrm flipH="1" flipV="1">
            <a:off x="7842895" y="3052919"/>
            <a:ext cx="441173" cy="62665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057577" y="5424019"/>
            <a:ext cx="3791456" cy="48297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</a:rPr>
              <a:t>“</a:t>
            </a:r>
            <a:r>
              <a:rPr lang="en-US" sz="2000" dirty="0" err="1" smtClean="0">
                <a:solidFill>
                  <a:srgbClr val="FFFFFF"/>
                </a:solidFill>
              </a:rPr>
              <a:t>Erd</a:t>
            </a:r>
            <a:r>
              <a:rPr lang="en-US" sz="2000" dirty="0" err="1">
                <a:solidFill>
                  <a:schemeClr val="bg1"/>
                </a:solidFill>
              </a:rPr>
              <a:t>ő</a:t>
            </a:r>
            <a:r>
              <a:rPr lang="en-US" sz="2000" dirty="0" err="1" smtClean="0">
                <a:solidFill>
                  <a:srgbClr val="FFFFFF"/>
                </a:solidFill>
              </a:rPr>
              <a:t>s-R</a:t>
            </a:r>
            <a:r>
              <a:rPr lang="en-US" sz="2000" dirty="0" err="1">
                <a:solidFill>
                  <a:schemeClr val="bg1"/>
                </a:solidFill>
              </a:rPr>
              <a:t>é</a:t>
            </a:r>
            <a:r>
              <a:rPr lang="en-US" sz="2000" dirty="0" err="1" smtClean="0">
                <a:solidFill>
                  <a:srgbClr val="FFFFFF"/>
                </a:solidFill>
              </a:rPr>
              <a:t>nyi</a:t>
            </a:r>
            <a:r>
              <a:rPr lang="en-US" sz="2000" dirty="0" smtClean="0">
                <a:solidFill>
                  <a:srgbClr val="FFFFFF"/>
                </a:solidFill>
              </a:rPr>
              <a:t> directed network”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0" y="1307"/>
            <a:ext cx="1237226" cy="22891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Percolation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37226" y="1307"/>
            <a:ext cx="1488066" cy="228916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Cluster definitions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725292" y="1307"/>
            <a:ext cx="1488066" cy="228916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Cluster algorithms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213358" y="1307"/>
            <a:ext cx="1488066" cy="228916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Critical exponents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57199" y="5424019"/>
            <a:ext cx="4108707" cy="4829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Edge density = </a:t>
            </a:r>
            <a:r>
              <a:rPr lang="en-US" sz="2000" dirty="0" err="1" smtClean="0">
                <a:solidFill>
                  <a:schemeClr val="tx1"/>
                </a:solidFill>
              </a:rPr>
              <a:t>δ</a:t>
            </a:r>
            <a:r>
              <a:rPr lang="en-US" sz="2000" dirty="0" smtClean="0">
                <a:solidFill>
                  <a:schemeClr val="tx1"/>
                </a:solidFill>
              </a:rPr>
              <a:t> = m/n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8" name="Text Placeholder 4"/>
          <p:cNvSpPr txBox="1">
            <a:spLocks/>
          </p:cNvSpPr>
          <p:nvPr/>
        </p:nvSpPr>
        <p:spPr>
          <a:xfrm>
            <a:off x="442687" y="60960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 smtClean="0">
                <a:solidFill>
                  <a:schemeClr val="bg1"/>
                </a:solidFill>
              </a:rPr>
              <a:t>Source</a:t>
            </a:r>
            <a:r>
              <a:rPr lang="en-US" sz="1000" dirty="0" smtClean="0">
                <a:solidFill>
                  <a:schemeClr val="bg1"/>
                </a:solidFill>
              </a:rPr>
              <a:t>: </a:t>
            </a:r>
            <a:r>
              <a:rPr lang="en-US" sz="1000" dirty="0">
                <a:solidFill>
                  <a:schemeClr val="bg1"/>
                </a:solidFill>
              </a:rPr>
              <a:t>P. </a:t>
            </a:r>
            <a:r>
              <a:rPr lang="en-US" sz="1000" dirty="0" err="1">
                <a:solidFill>
                  <a:schemeClr val="bg1"/>
                </a:solidFill>
              </a:rPr>
              <a:t>Erdős</a:t>
            </a:r>
            <a:r>
              <a:rPr lang="en-US" sz="1000" dirty="0">
                <a:solidFill>
                  <a:schemeClr val="bg1"/>
                </a:solidFill>
              </a:rPr>
              <a:t> and A. </a:t>
            </a:r>
            <a:r>
              <a:rPr lang="en-US" sz="1000" dirty="0" err="1">
                <a:solidFill>
                  <a:schemeClr val="bg1"/>
                </a:solidFill>
              </a:rPr>
              <a:t>Rényi</a:t>
            </a:r>
            <a:r>
              <a:rPr lang="en-US" sz="1000" dirty="0">
                <a:solidFill>
                  <a:schemeClr val="bg1"/>
                </a:solidFill>
              </a:rPr>
              <a:t>, On Random Graphs, Publ. Math. 6, 290 (1959)</a:t>
            </a:r>
            <a:endParaRPr lang="en-US" sz="1000" dirty="0" smtClean="0">
              <a:solidFill>
                <a:schemeClr val="bg1"/>
              </a:solidFill>
            </a:endParaRPr>
          </a:p>
        </p:txBody>
      </p:sp>
      <p:sp>
        <p:nvSpPr>
          <p:cNvPr id="3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010400" y="5725889"/>
            <a:ext cx="2133600" cy="365125"/>
          </a:xfrm>
        </p:spPr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851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3" grpId="0" animBg="1"/>
      <p:bldP spid="17" grpId="0" animBg="1"/>
      <p:bldP spid="21" grpId="0" animBg="1"/>
      <p:bldP spid="25" grpId="0" animBg="1"/>
      <p:bldP spid="32" grpId="0" animBg="1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Directed </a:t>
            </a:r>
            <a:r>
              <a:rPr lang="en-US" dirty="0" err="1" smtClean="0"/>
              <a:t>Erdos-Renyi</a:t>
            </a:r>
            <a:r>
              <a:rPr lang="en-US" dirty="0" smtClean="0"/>
              <a:t> (DER) networks do not have any bias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543627" y="2079733"/>
            <a:ext cx="1141921" cy="255374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rgbClr val="FFFFFF"/>
                </a:solidFill>
              </a:rPr>
              <a:t>Edge exists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43627" y="2335107"/>
            <a:ext cx="1141921" cy="25537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No edge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307"/>
            <a:ext cx="1237226" cy="22891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Percolation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37226" y="1307"/>
            <a:ext cx="1488066" cy="228916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Cluster definitions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25292" y="1307"/>
            <a:ext cx="1488066" cy="228916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Cluster algorithms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213358" y="1307"/>
            <a:ext cx="1488066" cy="228916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Critical exponents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" name="Picture 2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98" y="1724026"/>
            <a:ext cx="4494405" cy="4192767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42687" y="6096000"/>
            <a:ext cx="8229600" cy="762000"/>
          </a:xfrm>
        </p:spPr>
        <p:txBody>
          <a:bodyPr/>
          <a:lstStyle/>
          <a:p>
            <a:pPr marL="0" indent="0">
              <a:buNone/>
            </a:pPr>
            <a:r>
              <a:rPr lang="en-US" sz="1000" b="1" dirty="0" smtClean="0">
                <a:solidFill>
                  <a:schemeClr val="bg1"/>
                </a:solidFill>
              </a:rPr>
              <a:t>Note</a:t>
            </a:r>
            <a:r>
              <a:rPr lang="en-US" sz="1000" dirty="0" smtClean="0">
                <a:solidFill>
                  <a:schemeClr val="bg1"/>
                </a:solidFill>
              </a:rPr>
              <a:t>: Network size of n=1e2; edge probability set to 50/n to correspond to an edge density of 50 for C-ODER and ODER graphs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010400" y="5725889"/>
            <a:ext cx="2133600" cy="365125"/>
          </a:xfrm>
        </p:spPr>
        <p:txBody>
          <a:bodyPr/>
          <a:lstStyle/>
          <a:p>
            <a:r>
              <a:rPr lang="en-US" dirty="0" smtClean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336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408992" y="3224160"/>
            <a:ext cx="2273414" cy="7660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``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721988" y="3072577"/>
            <a:ext cx="381818" cy="1515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088581" y="3416709"/>
            <a:ext cx="2236838" cy="3850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Paper introduces two variations on DER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875898"/>
              </p:ext>
            </p:extLst>
          </p:nvPr>
        </p:nvGraphicFramePr>
        <p:xfrm>
          <a:off x="457200" y="1941224"/>
          <a:ext cx="8318090" cy="33143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8026"/>
                <a:gridCol w="2313858"/>
                <a:gridCol w="2313858"/>
                <a:gridCol w="2402348"/>
              </a:tblGrid>
              <a:tr h="4840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Directed </a:t>
                      </a:r>
                      <a:r>
                        <a:rPr lang="en-US" b="1" dirty="0" err="1" smtClean="0">
                          <a:solidFill>
                            <a:schemeClr val="bg1"/>
                          </a:solidFill>
                        </a:rPr>
                        <a:t>Erdos-Renyi</a:t>
                      </a:r>
                      <a:endParaRPr lang="en-US" b="1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(DER)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Ordered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 DER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Competitive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, Ordered DER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416257">
                <a:tc>
                  <a:txBody>
                    <a:bodyPr/>
                    <a:lstStyle/>
                    <a:p>
                      <a:r>
                        <a:rPr lang="en-US" b="1" dirty="0" smtClean="0"/>
                        <a:t>Initialize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Initialize</a:t>
                      </a:r>
                      <a:r>
                        <a:rPr lang="en-US" sz="1200" i="0" baseline="0" dirty="0" smtClean="0"/>
                        <a:t> nodes w/unique labels</a:t>
                      </a:r>
                      <a:endParaRPr lang="en-US" sz="1200" i="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Initialize</a:t>
                      </a:r>
                      <a:r>
                        <a:rPr lang="en-US" sz="1200" i="0" baseline="0" dirty="0" smtClean="0"/>
                        <a:t> nodes w/unique labels</a:t>
                      </a:r>
                      <a:endParaRPr lang="en-US" sz="1200" i="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Initialize</a:t>
                      </a:r>
                      <a:r>
                        <a:rPr lang="en-US" sz="1200" i="0" baseline="0" dirty="0" smtClean="0"/>
                        <a:t> nodes w/unique labels</a:t>
                      </a:r>
                      <a:endParaRPr lang="en-US" sz="1200" i="0" dirty="0" smtClean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29025">
                <a:tc>
                  <a:txBody>
                    <a:bodyPr/>
                    <a:lstStyle/>
                    <a:p>
                      <a:r>
                        <a:rPr lang="en-US" b="1" dirty="0" smtClean="0"/>
                        <a:t>Propose</a:t>
                      </a:r>
                      <a:r>
                        <a:rPr lang="en-US" b="1" baseline="0" dirty="0" smtClean="0"/>
                        <a:t> edge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Pick two nodes at random: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0" dirty="0" smtClean="0"/>
                        <a:t>(tail, head) of edge</a:t>
                      </a: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Pick two nodes at random: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0" dirty="0" smtClean="0"/>
                        <a:t>(tail, head) of edge</a:t>
                      </a:r>
                      <a:endParaRPr lang="en-US" sz="1200" i="0" baseline="0" dirty="0" smtClean="0"/>
                    </a:p>
                    <a:p>
                      <a:r>
                        <a:rPr lang="en-US" sz="1200" b="1" i="0" baseline="0" dirty="0" smtClean="0"/>
                        <a:t>THEN o</a:t>
                      </a:r>
                      <a:r>
                        <a:rPr lang="en-US" sz="1200" b="1" i="0" dirty="0" smtClean="0"/>
                        <a:t>rder so</a:t>
                      </a:r>
                      <a:r>
                        <a:rPr lang="en-US" sz="1200" b="1" i="0" baseline="0" dirty="0" smtClean="0"/>
                        <a:t> proposed head is larger than tail</a:t>
                      </a:r>
                      <a:endParaRPr lang="en-US" sz="1200" b="1" i="0" dirty="0" smtClean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Pick </a:t>
                      </a:r>
                      <a:r>
                        <a:rPr lang="en-US" sz="1200" b="1" dirty="0" smtClean="0"/>
                        <a:t>three</a:t>
                      </a:r>
                      <a:r>
                        <a:rPr lang="en-US" sz="1200" dirty="0" smtClean="0"/>
                        <a:t> nodes at random:</a:t>
                      </a:r>
                      <a:r>
                        <a:rPr lang="en-US" sz="1200" baseline="0" dirty="0" smtClean="0"/>
                        <a:t> (</a:t>
                      </a:r>
                      <a:r>
                        <a:rPr lang="en-US" sz="1200" baseline="0" dirty="0" err="1" smtClean="0"/>
                        <a:t>a,b,c</a:t>
                      </a:r>
                      <a:r>
                        <a:rPr lang="en-US" sz="1200" baseline="0" dirty="0" smtClean="0"/>
                        <a:t>) </a:t>
                      </a:r>
                    </a:p>
                    <a:p>
                      <a:r>
                        <a:rPr lang="en-US" sz="1200" b="1" baseline="0" dirty="0" smtClean="0"/>
                        <a:t>THEN order so a&lt;b&lt;c</a:t>
                      </a:r>
                    </a:p>
                    <a:p>
                      <a:r>
                        <a:rPr lang="en-US" sz="1200" b="1" baseline="0" dirty="0" smtClean="0"/>
                        <a:t>THEN choose (</a:t>
                      </a:r>
                      <a:r>
                        <a:rPr lang="en-US" sz="1200" b="1" baseline="0" dirty="0" err="1" smtClean="0"/>
                        <a:t>a,b</a:t>
                      </a:r>
                      <a:r>
                        <a:rPr lang="en-US" sz="1200" b="1" baseline="0" dirty="0" smtClean="0"/>
                        <a:t>) OR (</a:t>
                      </a:r>
                      <a:r>
                        <a:rPr lang="en-US" sz="1200" b="1" baseline="0" dirty="0" err="1" smtClean="0"/>
                        <a:t>b,c</a:t>
                      </a:r>
                      <a:r>
                        <a:rPr lang="en-US" sz="1200" b="1" baseline="0" dirty="0" smtClean="0"/>
                        <a:t>) </a:t>
                      </a:r>
                      <a:r>
                        <a:rPr lang="en-US" sz="1200" b="1" baseline="0" dirty="0" err="1" smtClean="0"/>
                        <a:t>s.t.</a:t>
                      </a:r>
                      <a:r>
                        <a:rPr lang="en-US" sz="1200" b="1" baseline="0" dirty="0" smtClean="0"/>
                        <a:t> the difference in node rank is minimized for the proposed edge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29025">
                <a:tc>
                  <a:txBody>
                    <a:bodyPr/>
                    <a:lstStyle/>
                    <a:p>
                      <a:r>
                        <a:rPr lang="en-US" b="1" dirty="0" smtClean="0"/>
                        <a:t>Add edge (or not)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If edge exists: check if reverse edge exists</a:t>
                      </a:r>
                    </a:p>
                    <a:p>
                      <a:pPr marL="228600" lvl="1" indent="0"/>
                      <a:r>
                        <a:rPr lang="en-US" sz="1200" i="0" dirty="0" smtClean="0"/>
                        <a:t>If reverse edge exists: pass</a:t>
                      </a:r>
                    </a:p>
                    <a:p>
                      <a:pPr marL="228600" lvl="1" indent="0"/>
                      <a:r>
                        <a:rPr lang="en-US" sz="1200" i="1" dirty="0" smtClean="0"/>
                        <a:t>Else</a:t>
                      </a:r>
                      <a:r>
                        <a:rPr lang="en-US" sz="1200" i="0" dirty="0" smtClean="0"/>
                        <a:t>: add reverse edge</a:t>
                      </a:r>
                    </a:p>
                    <a:p>
                      <a:r>
                        <a:rPr lang="en-US" sz="1200" i="1" dirty="0" smtClean="0"/>
                        <a:t>Else</a:t>
                      </a:r>
                      <a:r>
                        <a:rPr lang="en-US" sz="1200" i="0" dirty="0" smtClean="0"/>
                        <a:t>: add edge</a:t>
                      </a: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If edge exists: check if reverse edge exists</a:t>
                      </a:r>
                    </a:p>
                    <a:p>
                      <a:pPr marL="228600" lvl="1" indent="0"/>
                      <a:r>
                        <a:rPr lang="en-US" sz="1200" i="0" dirty="0" smtClean="0"/>
                        <a:t>If reverse edge exists: pass</a:t>
                      </a:r>
                    </a:p>
                    <a:p>
                      <a:pPr marL="228600" lvl="1" indent="0"/>
                      <a:r>
                        <a:rPr lang="en-US" sz="1200" i="1" dirty="0" smtClean="0"/>
                        <a:t>Else</a:t>
                      </a:r>
                      <a:r>
                        <a:rPr lang="en-US" sz="1200" i="0" dirty="0" smtClean="0"/>
                        <a:t>: add reverse edge</a:t>
                      </a:r>
                    </a:p>
                    <a:p>
                      <a:r>
                        <a:rPr lang="en-US" sz="1200" i="1" dirty="0" smtClean="0"/>
                        <a:t>Else</a:t>
                      </a:r>
                      <a:r>
                        <a:rPr lang="en-US" sz="1200" i="0" dirty="0" smtClean="0"/>
                        <a:t>: add edge</a:t>
                      </a: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If edge exists: check if reverse edge exists</a:t>
                      </a:r>
                    </a:p>
                    <a:p>
                      <a:pPr marL="228600" lvl="1" indent="0"/>
                      <a:r>
                        <a:rPr lang="en-US" sz="1200" i="0" dirty="0" smtClean="0"/>
                        <a:t>If reverse edge exists: pass</a:t>
                      </a:r>
                    </a:p>
                    <a:p>
                      <a:pPr marL="228600" lvl="1" indent="0"/>
                      <a:r>
                        <a:rPr lang="en-US" sz="1200" i="1" dirty="0" smtClean="0"/>
                        <a:t>Else</a:t>
                      </a:r>
                      <a:r>
                        <a:rPr lang="en-US" sz="1200" i="0" dirty="0" smtClean="0"/>
                        <a:t>: add reverse edge</a:t>
                      </a:r>
                    </a:p>
                    <a:p>
                      <a:r>
                        <a:rPr lang="en-US" sz="1200" i="1" dirty="0" smtClean="0"/>
                        <a:t>Else</a:t>
                      </a:r>
                      <a:r>
                        <a:rPr lang="en-US" sz="1200" i="0" dirty="0" smtClean="0"/>
                        <a:t>: add edge</a:t>
                      </a: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0" y="1307"/>
            <a:ext cx="1237226" cy="22891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Percolation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37226" y="1307"/>
            <a:ext cx="1488066" cy="228916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Cluster definitions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25292" y="1307"/>
            <a:ext cx="1488066" cy="228916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Cluster algorithms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213358" y="1307"/>
            <a:ext cx="1488066" cy="228916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Critical exponents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010400" y="5725889"/>
            <a:ext cx="2133600" cy="365125"/>
          </a:xfrm>
        </p:spPr>
        <p:txBody>
          <a:bodyPr/>
          <a:lstStyle/>
          <a:p>
            <a:r>
              <a:rPr lang="en-US" dirty="0" smtClean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365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These two algorithms yield very different network structures from these changes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1307"/>
            <a:ext cx="1237226" cy="22891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Percolation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37226" y="1307"/>
            <a:ext cx="1488066" cy="228916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Cluster definitions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25292" y="1307"/>
            <a:ext cx="1488066" cy="228916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Cluster algorithms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213358" y="1307"/>
            <a:ext cx="1488066" cy="228916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Critical exponents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Text Placeholder 4"/>
          <p:cNvSpPr txBox="1">
            <a:spLocks/>
          </p:cNvSpPr>
          <p:nvPr/>
        </p:nvSpPr>
        <p:spPr>
          <a:xfrm>
            <a:off x="442687" y="60960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solidFill>
                  <a:schemeClr val="bg1"/>
                </a:solidFill>
              </a:rPr>
              <a:t>Note</a:t>
            </a:r>
            <a:r>
              <a:rPr lang="en-US" sz="1000" dirty="0">
                <a:solidFill>
                  <a:schemeClr val="bg1"/>
                </a:solidFill>
              </a:rPr>
              <a:t>: Network size of n=1e2; edge </a:t>
            </a:r>
            <a:r>
              <a:rPr lang="en-US" sz="1000" dirty="0" smtClean="0">
                <a:solidFill>
                  <a:schemeClr val="bg1"/>
                </a:solidFill>
              </a:rPr>
              <a:t>density of 50</a:t>
            </a:r>
            <a:endParaRPr lang="en-US" sz="1000" dirty="0">
              <a:solidFill>
                <a:schemeClr val="bg1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8232608" y="2654333"/>
            <a:ext cx="570961" cy="312056"/>
            <a:chOff x="6543627" y="2079733"/>
            <a:chExt cx="1141921" cy="510748"/>
          </a:xfrm>
        </p:grpSpPr>
        <p:sp>
          <p:nvSpPr>
            <p:cNvPr id="19" name="Rectangle 18"/>
            <p:cNvSpPr/>
            <p:nvPr/>
          </p:nvSpPr>
          <p:spPr>
            <a:xfrm>
              <a:off x="6543627" y="2079733"/>
              <a:ext cx="1141921" cy="255374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800" dirty="0" smtClean="0">
                  <a:solidFill>
                    <a:srgbClr val="FFFFFF"/>
                  </a:solidFill>
                </a:rPr>
                <a:t>Edge exists</a:t>
              </a:r>
              <a:endParaRPr lang="en-US" sz="800" dirty="0">
                <a:solidFill>
                  <a:srgbClr val="FFFFFF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543627" y="2335107"/>
              <a:ext cx="1141921" cy="2553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800" dirty="0" smtClean="0">
                  <a:solidFill>
                    <a:schemeClr val="tx1"/>
                  </a:solidFill>
                </a:rPr>
                <a:t>No edge</a:t>
              </a:r>
              <a:endParaRPr 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010400" y="5725889"/>
            <a:ext cx="2133600" cy="365125"/>
          </a:xfrm>
        </p:spPr>
        <p:txBody>
          <a:bodyPr/>
          <a:lstStyle/>
          <a:p>
            <a:r>
              <a:rPr lang="en-US" dirty="0" smtClean="0"/>
              <a:t>6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575221" y="2255594"/>
            <a:ext cx="7657387" cy="2569038"/>
            <a:chOff x="-183027" y="1577396"/>
            <a:chExt cx="11091272" cy="3721100"/>
          </a:xfrm>
        </p:grpSpPr>
        <p:pic>
          <p:nvPicPr>
            <p:cNvPr id="13" name="Picture 12" descr="downloa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7959" y="1767896"/>
              <a:ext cx="3784600" cy="3530600"/>
            </a:xfrm>
            <a:prstGeom prst="rect">
              <a:avLst/>
            </a:prstGeom>
          </p:spPr>
        </p:pic>
        <p:pic>
          <p:nvPicPr>
            <p:cNvPr id="14" name="Picture 13" descr="downloa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7646" y="1577396"/>
              <a:ext cx="3530599" cy="3721100"/>
            </a:xfrm>
            <a:prstGeom prst="rect">
              <a:avLst/>
            </a:prstGeom>
          </p:spPr>
        </p:pic>
        <p:pic>
          <p:nvPicPr>
            <p:cNvPr id="18" name="Picture 17" descr="download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3027" y="1767896"/>
              <a:ext cx="3784600" cy="353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3585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networks, we have to define clusters differently– </a:t>
            </a:r>
            <a:r>
              <a:rPr lang="en-US" i="1" dirty="0" smtClean="0"/>
              <a:t>strongly connected components</a:t>
            </a:r>
            <a:endParaRPr lang="en-US" i="1" dirty="0"/>
          </a:p>
        </p:txBody>
      </p:sp>
      <p:sp>
        <p:nvSpPr>
          <p:cNvPr id="6" name="Rectangle 5"/>
          <p:cNvSpPr/>
          <p:nvPr/>
        </p:nvSpPr>
        <p:spPr>
          <a:xfrm>
            <a:off x="0" y="1307"/>
            <a:ext cx="1237226" cy="228916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Percolation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37226" y="1307"/>
            <a:ext cx="1488066" cy="22891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Cluster definitions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25292" y="1307"/>
            <a:ext cx="1488066" cy="228916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Cluster algorithms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13358" y="1307"/>
            <a:ext cx="1488066" cy="228916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Critical exponents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5" y="1839683"/>
            <a:ext cx="3840479" cy="48297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rgbClr val="FFFFFF"/>
                </a:solidFill>
              </a:rPr>
              <a:t>Lattice percolation</a:t>
            </a:r>
            <a:endParaRPr lang="en-US" sz="2000" b="1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46321" y="1839683"/>
            <a:ext cx="3840479" cy="48297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rgbClr val="FFFFFF"/>
                </a:solidFill>
              </a:rPr>
              <a:t>Network percolation</a:t>
            </a:r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3" name="Picture 2" descr="Sc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1" y="2901962"/>
            <a:ext cx="3749193" cy="172462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846321" y="4917180"/>
            <a:ext cx="3840479" cy="4829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</a:rPr>
              <a:t>“Strongly connected components”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42687" y="6096000"/>
            <a:ext cx="8229600" cy="762000"/>
          </a:xfrm>
        </p:spPr>
        <p:txBody>
          <a:bodyPr/>
          <a:lstStyle/>
          <a:p>
            <a:pPr marL="0" indent="0">
              <a:buNone/>
            </a:pPr>
            <a:r>
              <a:rPr lang="en-US" sz="1000" b="1" dirty="0" smtClean="0">
                <a:solidFill>
                  <a:schemeClr val="bg1"/>
                </a:solidFill>
              </a:rPr>
              <a:t>Lattice percolation source</a:t>
            </a:r>
            <a:r>
              <a:rPr lang="en-US" sz="1000" dirty="0">
                <a:solidFill>
                  <a:schemeClr val="bg1"/>
                </a:solidFill>
              </a:rPr>
              <a:t>: http://</a:t>
            </a:r>
            <a:r>
              <a:rPr lang="en-US" sz="1000" dirty="0" err="1">
                <a:solidFill>
                  <a:schemeClr val="bg1"/>
                </a:solidFill>
              </a:rPr>
              <a:t>www.physics.usyd.edu.au</a:t>
            </a:r>
            <a:r>
              <a:rPr lang="en-US" sz="1000" dirty="0">
                <a:solidFill>
                  <a:schemeClr val="bg1"/>
                </a:solidFill>
              </a:rPr>
              <a:t>/</a:t>
            </a:r>
            <a:r>
              <a:rPr lang="en-US" sz="1000" dirty="0" err="1">
                <a:solidFill>
                  <a:schemeClr val="bg1"/>
                </a:solidFill>
              </a:rPr>
              <a:t>teach_res</a:t>
            </a:r>
            <a:r>
              <a:rPr lang="en-US" sz="1000" dirty="0">
                <a:solidFill>
                  <a:schemeClr val="bg1"/>
                </a:solidFill>
              </a:rPr>
              <a:t>/</a:t>
            </a:r>
            <a:r>
              <a:rPr lang="en-US" sz="1000" dirty="0" err="1">
                <a:solidFill>
                  <a:schemeClr val="bg1"/>
                </a:solidFill>
              </a:rPr>
              <a:t>mp</a:t>
            </a:r>
            <a:r>
              <a:rPr lang="en-US" sz="1000" dirty="0">
                <a:solidFill>
                  <a:schemeClr val="bg1"/>
                </a:solidFill>
              </a:rPr>
              <a:t>/doc/</a:t>
            </a:r>
            <a:r>
              <a:rPr lang="en-US" sz="1000" dirty="0" err="1">
                <a:solidFill>
                  <a:schemeClr val="bg1"/>
                </a:solidFill>
              </a:rPr>
              <a:t>percolation.htm</a:t>
            </a:r>
            <a:endParaRPr lang="en-US" sz="10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000" b="1" dirty="0" smtClean="0">
                <a:solidFill>
                  <a:schemeClr val="bg1"/>
                </a:solidFill>
              </a:rPr>
              <a:t>Network percolation source</a:t>
            </a:r>
            <a:r>
              <a:rPr lang="en-US" sz="1000" dirty="0">
                <a:solidFill>
                  <a:schemeClr val="bg1"/>
                </a:solidFill>
              </a:rPr>
              <a:t>: https://</a:t>
            </a:r>
            <a:r>
              <a:rPr lang="en-US" sz="1000" dirty="0" err="1">
                <a:solidFill>
                  <a:schemeClr val="bg1"/>
                </a:solidFill>
              </a:rPr>
              <a:t>commons.wikimedia.org</a:t>
            </a:r>
            <a:r>
              <a:rPr lang="en-US" sz="1000" dirty="0">
                <a:solidFill>
                  <a:schemeClr val="bg1"/>
                </a:solidFill>
              </a:rPr>
              <a:t>/wiki/</a:t>
            </a:r>
            <a:r>
              <a:rPr lang="en-US" sz="1000" dirty="0" err="1">
                <a:solidFill>
                  <a:schemeClr val="bg1"/>
                </a:solidFill>
              </a:rPr>
              <a:t>File:Scc.png</a:t>
            </a:r>
            <a:endParaRPr lang="en-US" sz="1000" dirty="0" smtClean="0">
              <a:solidFill>
                <a:schemeClr val="bg1"/>
              </a:solidFill>
            </a:endParaRPr>
          </a:p>
        </p:txBody>
      </p:sp>
      <p:pic>
        <p:nvPicPr>
          <p:cNvPr id="14" name="Picture 13" descr="image01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95" y="2388207"/>
            <a:ext cx="3009711" cy="3280426"/>
          </a:xfrm>
          <a:prstGeom prst="rect">
            <a:avLst/>
          </a:prstGeom>
        </p:spPr>
      </p:pic>
      <p:pic>
        <p:nvPicPr>
          <p:cNvPr id="15" name="Picture 14" descr="image02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60" y="2388207"/>
            <a:ext cx="3017035" cy="3280426"/>
          </a:xfrm>
          <a:prstGeom prst="rect">
            <a:avLst/>
          </a:prstGeom>
        </p:spPr>
      </p:pic>
      <p:sp>
        <p:nvSpPr>
          <p:cNvPr id="1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010400" y="5725889"/>
            <a:ext cx="2133600" cy="365125"/>
          </a:xfrm>
        </p:spPr>
        <p:txBody>
          <a:bodyPr/>
          <a:lstStyle/>
          <a:p>
            <a:r>
              <a:rPr lang="en-US" dirty="0" smtClean="0"/>
              <a:t>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943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/>
              <a:t>We can identify these strongly connected components using </a:t>
            </a:r>
            <a:r>
              <a:rPr lang="en-US" dirty="0" err="1" smtClean="0"/>
              <a:t>Tarjan’s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307"/>
            <a:ext cx="1237226" cy="228916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Percolation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37226" y="1307"/>
            <a:ext cx="1488066" cy="228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Cluster definitions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25292" y="1307"/>
            <a:ext cx="1488066" cy="22891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Cluster algorithms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13358" y="1307"/>
            <a:ext cx="1488066" cy="228916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Critical exponents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34472" y="1594318"/>
            <a:ext cx="5244224" cy="4359018"/>
          </a:xfrm>
        </p:spPr>
        <p:txBody>
          <a:bodyPr/>
          <a:lstStyle/>
          <a:p>
            <a:r>
              <a:rPr lang="en-US" dirty="0" err="1" smtClean="0"/>
              <a:t>Tarjan’s</a:t>
            </a:r>
            <a:r>
              <a:rPr lang="en-US" dirty="0" smtClean="0"/>
              <a:t> algorithm is a depth first search</a:t>
            </a:r>
          </a:p>
          <a:p>
            <a:pPr lvl="1"/>
            <a:r>
              <a:rPr lang="en-US" dirty="0" smtClean="0"/>
              <a:t>Two parameters are tracked for each node, </a:t>
            </a:r>
            <a:r>
              <a:rPr lang="en-US" i="1" dirty="0" smtClean="0"/>
              <a:t>v</a:t>
            </a:r>
          </a:p>
          <a:p>
            <a:pPr lvl="2"/>
            <a:r>
              <a:rPr lang="en-US" dirty="0" err="1"/>
              <a:t>v</a:t>
            </a:r>
            <a:r>
              <a:rPr lang="en-US" dirty="0" err="1" smtClean="0"/>
              <a:t>.index</a:t>
            </a:r>
            <a:r>
              <a:rPr lang="en-US" dirty="0" smtClean="0"/>
              <a:t> = time stamp at which vertex </a:t>
            </a:r>
            <a:r>
              <a:rPr lang="en-US" i="1" dirty="0" smtClean="0"/>
              <a:t>v</a:t>
            </a:r>
            <a:r>
              <a:rPr lang="en-US" dirty="0" smtClean="0"/>
              <a:t> is discovered</a:t>
            </a:r>
          </a:p>
          <a:p>
            <a:pPr lvl="2"/>
            <a:r>
              <a:rPr lang="en-US" dirty="0" err="1"/>
              <a:t>v</a:t>
            </a:r>
            <a:r>
              <a:rPr lang="en-US" dirty="0" err="1" smtClean="0"/>
              <a:t>.low</a:t>
            </a:r>
            <a:r>
              <a:rPr lang="en-US" dirty="0" smtClean="0"/>
              <a:t> = oldest ancestor </a:t>
            </a:r>
            <a:r>
              <a:rPr lang="en-US" i="1" dirty="0" smtClean="0"/>
              <a:t>v</a:t>
            </a:r>
            <a:r>
              <a:rPr lang="en-US" dirty="0" smtClean="0"/>
              <a:t> can reach</a:t>
            </a:r>
          </a:p>
          <a:p>
            <a:pPr lvl="1"/>
            <a:r>
              <a:rPr lang="en-US" dirty="0" smtClean="0"/>
              <a:t>For each node:</a:t>
            </a:r>
          </a:p>
          <a:p>
            <a:pPr lvl="2"/>
            <a:r>
              <a:rPr lang="en-US" dirty="0" smtClean="0"/>
              <a:t>For each child:</a:t>
            </a:r>
          </a:p>
          <a:p>
            <a:pPr lvl="3"/>
            <a:r>
              <a:rPr lang="en-US" dirty="0" smtClean="0"/>
              <a:t>If child has already been visited: recursively run this function, </a:t>
            </a:r>
            <a:r>
              <a:rPr lang="en-US" dirty="0" err="1" smtClean="0"/>
              <a:t>v.low</a:t>
            </a:r>
            <a:r>
              <a:rPr lang="en-US" dirty="0" smtClean="0"/>
              <a:t> = min of the node’s low and the child’s low</a:t>
            </a:r>
          </a:p>
          <a:p>
            <a:pPr lvl="3"/>
            <a:r>
              <a:rPr lang="en-US" dirty="0" err="1" smtClean="0"/>
              <a:t>Elif</a:t>
            </a:r>
            <a:r>
              <a:rPr lang="en-US" dirty="0" smtClean="0"/>
              <a:t> child is in the current stack: </a:t>
            </a:r>
            <a:r>
              <a:rPr lang="en-US" dirty="0" err="1" smtClean="0"/>
              <a:t>v.low</a:t>
            </a:r>
            <a:r>
              <a:rPr lang="en-US" dirty="0" smtClean="0"/>
              <a:t> is the minimum of node’s low and child’s low</a:t>
            </a:r>
          </a:p>
          <a:p>
            <a:pPr lvl="1"/>
            <a:r>
              <a:rPr lang="en-US" dirty="0" smtClean="0"/>
              <a:t>If </a:t>
            </a:r>
            <a:r>
              <a:rPr lang="en-US" dirty="0" err="1" smtClean="0"/>
              <a:t>v.low</a:t>
            </a:r>
            <a:r>
              <a:rPr lang="en-US" dirty="0" smtClean="0"/>
              <a:t> and </a:t>
            </a:r>
            <a:r>
              <a:rPr lang="en-US" dirty="0" err="1" smtClean="0"/>
              <a:t>v.index</a:t>
            </a:r>
            <a:r>
              <a:rPr lang="en-US" dirty="0" smtClean="0"/>
              <a:t> are equal, the stack down to the node is one SCC</a:t>
            </a:r>
          </a:p>
        </p:txBody>
      </p:sp>
      <p:pic>
        <p:nvPicPr>
          <p:cNvPr id="3" name="Picture 2" descr="Tarjan's_Algorithm_Animation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439" y="2205317"/>
            <a:ext cx="3885561" cy="1990165"/>
          </a:xfrm>
          <a:prstGeom prst="rect">
            <a:avLst/>
          </a:prstGeom>
        </p:spPr>
      </p:pic>
      <p:sp>
        <p:nvSpPr>
          <p:cNvPr id="11" name="Text Placeholder 4"/>
          <p:cNvSpPr txBox="1">
            <a:spLocks/>
          </p:cNvSpPr>
          <p:nvPr/>
        </p:nvSpPr>
        <p:spPr>
          <a:xfrm>
            <a:off x="442687" y="60960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 smtClean="0">
                <a:solidFill>
                  <a:schemeClr val="bg1"/>
                </a:solidFill>
              </a:rPr>
              <a:t>Gif source</a:t>
            </a:r>
            <a:r>
              <a:rPr lang="en-US" sz="1000" dirty="0">
                <a:solidFill>
                  <a:schemeClr val="bg1"/>
                </a:solidFill>
              </a:rPr>
              <a:t>: https://</a:t>
            </a:r>
            <a:r>
              <a:rPr lang="en-US" sz="1000" dirty="0" err="1">
                <a:solidFill>
                  <a:schemeClr val="bg1"/>
                </a:solidFill>
              </a:rPr>
              <a:t>commons.wikimedia.org</a:t>
            </a:r>
            <a:r>
              <a:rPr lang="en-US" sz="1000" dirty="0">
                <a:solidFill>
                  <a:schemeClr val="bg1"/>
                </a:solidFill>
              </a:rPr>
              <a:t>/wiki/File:Tarjan%</a:t>
            </a:r>
            <a:r>
              <a:rPr lang="en-US" sz="1000" dirty="0" smtClean="0">
                <a:solidFill>
                  <a:schemeClr val="bg1"/>
                </a:solidFill>
              </a:rPr>
              <a:t>27s_Algorithm_Animation.gif</a:t>
            </a: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010400" y="5725889"/>
            <a:ext cx="2133600" cy="365125"/>
          </a:xfrm>
        </p:spPr>
        <p:txBody>
          <a:bodyPr/>
          <a:lstStyle/>
          <a:p>
            <a:r>
              <a:rPr lang="en-US" dirty="0" smtClean="0"/>
              <a:t>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66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Michigan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170109_SSCheck-in_v02" id="{1EBF99C9-C3DF-5142-945C-6892D187F3D3}" vid="{078E3A76-5732-6749-8249-FF058E67B0A6}"/>
    </a:ext>
  </a:extLst>
</a:theme>
</file>

<file path=ppt/theme/theme2.xml><?xml version="1.0" encoding="utf-8"?>
<a:theme xmlns:a="http://schemas.openxmlformats.org/drawingml/2006/main" name="Custom Design">
  <a:themeElements>
    <a:clrScheme name="Custom 1">
      <a:dk1>
        <a:sysClr val="windowText" lastClr="000000"/>
      </a:dk1>
      <a:lt1>
        <a:sysClr val="window" lastClr="FFFFFF"/>
      </a:lt1>
      <a:dk2>
        <a:srgbClr val="001B36"/>
      </a:dk2>
      <a:lt2>
        <a:srgbClr val="D1B882"/>
      </a:lt2>
      <a:accent1>
        <a:srgbClr val="F8C01B"/>
      </a:accent1>
      <a:accent2>
        <a:srgbClr val="771B19"/>
      </a:accent2>
      <a:accent3>
        <a:srgbClr val="99981D"/>
      </a:accent3>
      <a:accent4>
        <a:srgbClr val="155494"/>
      </a:accent4>
      <a:accent5>
        <a:srgbClr val="D24D20"/>
      </a:accent5>
      <a:accent6>
        <a:srgbClr val="009D8E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170109_SSCheck-in_v02" id="{1EBF99C9-C3DF-5142-945C-6892D187F3D3}" vid="{2EFCA114-0D8A-A649-90EC-1713C27EEA9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Michigan</Template>
  <TotalTime>2378</TotalTime>
  <Words>1653</Words>
  <Application>Microsoft Macintosh PowerPoint</Application>
  <PresentationFormat>On-screen Show (4:3)</PresentationFormat>
  <Paragraphs>261</Paragraphs>
  <Slides>20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Michigan Theme</vt:lpstr>
      <vt:lpstr>Custom Design</vt:lpstr>
      <vt:lpstr>Explosive percolation on directed networks</vt:lpstr>
      <vt:lpstr>For this project, I wanted to take what we’d learned and apply it to a recent problem</vt:lpstr>
      <vt:lpstr>This paper takes the same concepts we studied in class but applies them to networks</vt:lpstr>
      <vt:lpstr>We can think of network percolation as occupied edges, rather than sites</vt:lpstr>
      <vt:lpstr>Directed Erdos-Renyi (DER) networks do not have any bias</vt:lpstr>
      <vt:lpstr>Paper introduces two variations on DER</vt:lpstr>
      <vt:lpstr>These two algorithms yield very different network structures from these changes</vt:lpstr>
      <vt:lpstr>In networks, we have to define clusters differently– strongly connected components</vt:lpstr>
      <vt:lpstr>We can identify these strongly connected components using Tarjan’s algorithm</vt:lpstr>
      <vt:lpstr>ODER: Able to replicate paper’s observed SCC trends versus edge density (w/caveat)</vt:lpstr>
      <vt:lpstr>C-ODER: Able to replicate large SCC jumps observed in paper (w/caveat)</vt:lpstr>
      <vt:lpstr>Why might this be?:  Able to replicate “jump” mechanism– SCC combination near δc</vt:lpstr>
      <vt:lpstr>Why might this be?: Edge density is not a great proxy for percolation occupancy p</vt:lpstr>
      <vt:lpstr>A node’s fractional connection to the rest of system isn’t a good proxy, either (boo)</vt:lpstr>
      <vt:lpstr>Size invariance: Replicate finding that β is ~zero for the scaling of the largest jump</vt:lpstr>
      <vt:lpstr>To avoid calculating the SCC after the addition of each edge, use a binary search</vt:lpstr>
      <vt:lpstr>ODER: I can buy that β is “indistinguishable from zero” here</vt:lpstr>
      <vt:lpstr>C-ODER: Results consistent with paper</vt:lpstr>
      <vt:lpstr>Conclusion: Able to replicate this paper fairly closely and found some holes along the way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Explosive percolation</dc:title>
  <dc:creator>Shannon Moran</dc:creator>
  <cp:lastModifiedBy>Chemical Engineering</cp:lastModifiedBy>
  <cp:revision>109</cp:revision>
  <dcterms:created xsi:type="dcterms:W3CDTF">2017-12-13T04:11:53Z</dcterms:created>
  <dcterms:modified xsi:type="dcterms:W3CDTF">2017-12-15T04:40:35Z</dcterms:modified>
</cp:coreProperties>
</file>